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</p:sldIdLst>
  <p:sldSz cy="5143500" cx="9144000"/>
  <p:notesSz cx="6858000" cy="9144000"/>
  <p:embeddedFontLst>
    <p:embeddedFont>
      <p:font typeface="Lato"/>
      <p:regular r:id="rId47"/>
      <p:bold r:id="rId48"/>
      <p:italic r:id="rId49"/>
      <p:boldItalic r:id="rId50"/>
    </p:embeddedFont>
    <p:embeddedFont>
      <p:font typeface="Anybody SemiBold"/>
      <p:regular r:id="rId51"/>
      <p:bold r:id="rId52"/>
      <p:italic r:id="rId53"/>
      <p:boldItalic r:id="rId54"/>
    </p:embeddedFont>
    <p:embeddedFont>
      <p:font typeface="Albert Sans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03E433-7BF4-4A8D-B075-5E456D9321FD}">
  <a:tblStyle styleId="{D403E433-7BF4-4A8D-B075-5E456D9321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bold.fntdata"/><Relationship Id="rId47" Type="http://schemas.openxmlformats.org/officeDocument/2006/relationships/font" Target="fonts/Lato-regular.fntdata"/><Relationship Id="rId49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AnybodySemiBold-regular.fntdata"/><Relationship Id="rId50" Type="http://schemas.openxmlformats.org/officeDocument/2006/relationships/font" Target="fonts/Lato-boldItalic.fntdata"/><Relationship Id="rId53" Type="http://schemas.openxmlformats.org/officeDocument/2006/relationships/font" Target="fonts/AnybodySemiBold-italic.fntdata"/><Relationship Id="rId52" Type="http://schemas.openxmlformats.org/officeDocument/2006/relationships/font" Target="fonts/AnybodySemiBold-bold.fntdata"/><Relationship Id="rId11" Type="http://schemas.openxmlformats.org/officeDocument/2006/relationships/slide" Target="slides/slide6.xml"/><Relationship Id="rId55" Type="http://schemas.openxmlformats.org/officeDocument/2006/relationships/font" Target="fonts/AlbertSans-regular.fntdata"/><Relationship Id="rId10" Type="http://schemas.openxmlformats.org/officeDocument/2006/relationships/slide" Target="slides/slide5.xml"/><Relationship Id="rId54" Type="http://schemas.openxmlformats.org/officeDocument/2006/relationships/font" Target="fonts/AnybodySemiBold-boldItalic.fntdata"/><Relationship Id="rId13" Type="http://schemas.openxmlformats.org/officeDocument/2006/relationships/slide" Target="slides/slide8.xml"/><Relationship Id="rId57" Type="http://schemas.openxmlformats.org/officeDocument/2006/relationships/font" Target="fonts/AlbertSans-italic.fntdata"/><Relationship Id="rId12" Type="http://schemas.openxmlformats.org/officeDocument/2006/relationships/slide" Target="slides/slide7.xml"/><Relationship Id="rId56" Type="http://schemas.openxmlformats.org/officeDocument/2006/relationships/font" Target="fonts/AlbertSans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Albert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9e7e692be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59e7e692be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5dd1a8871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5dd1a8871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9e7e692b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59e7e692b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59e7e692be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59e7e692be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59e7e692b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59e7e692b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59e7e692be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59e7e692be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59e7e692be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59e7e692be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59e7e692be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59e7e692be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5d775593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5d775593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59e7e692be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59e7e692be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d0c7d16c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d0c7d16c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59e7e692be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59e7e692be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5d775593c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5d775593c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59e7e692be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59e7e692be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59e7e692be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59e7e692be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59e7e692be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59e7e692be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59e7e692be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59e7e692be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59e7e692be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59e7e692be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59e7e692be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59e7e692be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59e7e692be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59e7e692be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59e7e692be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59e7e692be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59e7e692b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59e7e692b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5a01d63b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5a01d63b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5a01d63b0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5a01d63b0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5a01d63b0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5a01d63b0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5a01d63b0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5a01d63b0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5a01d63b0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5a01d63b0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5a01d63b0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5a01d63b0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5a01d63b0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5a01d63b0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5a01d63b0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5a01d63b0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5a01d63b0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5a01d63b0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5a01d63b0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5a01d63b0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dd0c7d16c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dd0c7d16c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5a01d63b0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5a01d63b0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5a01d63b0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5a01d63b0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5d5af14f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5d5af14f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59e7e692b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59e7e692b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9e7e692b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9e7e692b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9e7e692b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9e7e692b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59e7e692b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59e7e692b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848150" y="689462"/>
            <a:ext cx="4892400" cy="271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089425" y="3837125"/>
            <a:ext cx="2334600" cy="7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hasCustomPrompt="1" type="title"/>
          </p:nvPr>
        </p:nvSpPr>
        <p:spPr>
          <a:xfrm>
            <a:off x="4344900" y="540000"/>
            <a:ext cx="4079100" cy="13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/>
          <p:nvPr>
            <p:ph idx="1" type="subTitle"/>
          </p:nvPr>
        </p:nvSpPr>
        <p:spPr>
          <a:xfrm>
            <a:off x="4344900" y="1886675"/>
            <a:ext cx="40791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2" type="title"/>
          </p:nvPr>
        </p:nvSpPr>
        <p:spPr>
          <a:xfrm>
            <a:off x="1872275" y="1330862"/>
            <a:ext cx="3879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3" type="title"/>
          </p:nvPr>
        </p:nvSpPr>
        <p:spPr>
          <a:xfrm>
            <a:off x="1872275" y="2229699"/>
            <a:ext cx="3879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1" type="subTitle"/>
          </p:nvPr>
        </p:nvSpPr>
        <p:spPr>
          <a:xfrm>
            <a:off x="6054563" y="1241312"/>
            <a:ext cx="2245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4" type="subTitle"/>
          </p:nvPr>
        </p:nvSpPr>
        <p:spPr>
          <a:xfrm>
            <a:off x="6054563" y="2140149"/>
            <a:ext cx="2245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5" type="title"/>
          </p:nvPr>
        </p:nvSpPr>
        <p:spPr>
          <a:xfrm>
            <a:off x="1872275" y="3128536"/>
            <a:ext cx="3879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6" type="title"/>
          </p:nvPr>
        </p:nvSpPr>
        <p:spPr>
          <a:xfrm>
            <a:off x="1872275" y="4027373"/>
            <a:ext cx="3879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7" type="subTitle"/>
          </p:nvPr>
        </p:nvSpPr>
        <p:spPr>
          <a:xfrm>
            <a:off x="6054588" y="3038986"/>
            <a:ext cx="2245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8" type="subTitle"/>
          </p:nvPr>
        </p:nvSpPr>
        <p:spPr>
          <a:xfrm>
            <a:off x="6054567" y="3937823"/>
            <a:ext cx="2245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hasCustomPrompt="1" idx="9" type="title"/>
          </p:nvPr>
        </p:nvSpPr>
        <p:spPr>
          <a:xfrm>
            <a:off x="943975" y="1148312"/>
            <a:ext cx="7758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hasCustomPrompt="1" idx="13" type="title"/>
          </p:nvPr>
        </p:nvSpPr>
        <p:spPr>
          <a:xfrm>
            <a:off x="943975" y="2945986"/>
            <a:ext cx="7758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hasCustomPrompt="1" idx="14" type="title"/>
          </p:nvPr>
        </p:nvSpPr>
        <p:spPr>
          <a:xfrm>
            <a:off x="943975" y="2047149"/>
            <a:ext cx="7758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hasCustomPrompt="1" idx="15" type="title"/>
          </p:nvPr>
        </p:nvSpPr>
        <p:spPr>
          <a:xfrm>
            <a:off x="943975" y="3844823"/>
            <a:ext cx="7758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pic>
        <p:nvPicPr>
          <p:cNvPr id="59" name="Google Shape;59;p13"/>
          <p:cNvPicPr preferRelativeResize="0"/>
          <p:nvPr/>
        </p:nvPicPr>
        <p:blipFill rotWithShape="1">
          <a:blip r:embed="rId2">
            <a:alphaModFix/>
          </a:blip>
          <a:srcRect b="0" l="68198" r="3" t="0"/>
          <a:stretch/>
        </p:blipFill>
        <p:spPr>
          <a:xfrm flipH="1">
            <a:off x="8503500" y="0"/>
            <a:ext cx="640499" cy="5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720000" y="3858588"/>
            <a:ext cx="4550400" cy="404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720000" y="854013"/>
            <a:ext cx="4550400" cy="29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 flipH="1">
            <a:off x="0" y="-24000"/>
            <a:ext cx="91440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5"/>
          <p:cNvSpPr txBox="1"/>
          <p:nvPr>
            <p:ph type="title"/>
          </p:nvPr>
        </p:nvSpPr>
        <p:spPr>
          <a:xfrm flipH="1">
            <a:off x="3437800" y="1761713"/>
            <a:ext cx="3665700" cy="167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" name="Google Shape;66;p15"/>
          <p:cNvSpPr txBox="1"/>
          <p:nvPr>
            <p:ph hasCustomPrompt="1" idx="2" type="title"/>
          </p:nvPr>
        </p:nvSpPr>
        <p:spPr>
          <a:xfrm flipH="1">
            <a:off x="7200900" y="2027725"/>
            <a:ext cx="1223100" cy="122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 flipH="1">
            <a:off x="3437700" y="3765525"/>
            <a:ext cx="49863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27" y="-24000"/>
            <a:ext cx="91440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6"/>
          <p:cNvSpPr txBox="1"/>
          <p:nvPr>
            <p:ph type="title"/>
          </p:nvPr>
        </p:nvSpPr>
        <p:spPr>
          <a:xfrm>
            <a:off x="2040500" y="540000"/>
            <a:ext cx="4902000" cy="167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" name="Google Shape;71;p16"/>
          <p:cNvSpPr txBox="1"/>
          <p:nvPr>
            <p:ph hasCustomPrompt="1" idx="2" type="title"/>
          </p:nvPr>
        </p:nvSpPr>
        <p:spPr>
          <a:xfrm>
            <a:off x="720000" y="806000"/>
            <a:ext cx="1223100" cy="122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720000" y="3609600"/>
            <a:ext cx="2014800" cy="99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2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/>
          <p:nvPr/>
        </p:nvSpPr>
        <p:spPr>
          <a:xfrm flipH="1">
            <a:off x="27" y="-24000"/>
            <a:ext cx="91440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7"/>
          <p:cNvSpPr txBox="1"/>
          <p:nvPr>
            <p:ph type="title"/>
          </p:nvPr>
        </p:nvSpPr>
        <p:spPr>
          <a:xfrm flipH="1">
            <a:off x="2201553" y="540000"/>
            <a:ext cx="4902000" cy="167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6" name="Google Shape;76;p17"/>
          <p:cNvSpPr txBox="1"/>
          <p:nvPr>
            <p:ph hasCustomPrompt="1" idx="2" type="title"/>
          </p:nvPr>
        </p:nvSpPr>
        <p:spPr>
          <a:xfrm flipH="1">
            <a:off x="7200953" y="806000"/>
            <a:ext cx="1223100" cy="122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 flipH="1">
            <a:off x="6409253" y="3609600"/>
            <a:ext cx="2014800" cy="99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" name="Google Shape;80;p18"/>
          <p:cNvSpPr/>
          <p:nvPr/>
        </p:nvSpPr>
        <p:spPr>
          <a:xfrm flipH="1" rot="10800000">
            <a:off x="8503500" y="-24000"/>
            <a:ext cx="6405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83" name="Google Shape;83;p19"/>
          <p:cNvPicPr preferRelativeResize="0"/>
          <p:nvPr/>
        </p:nvPicPr>
        <p:blipFill rotWithShape="1">
          <a:blip r:embed="rId2">
            <a:alphaModFix/>
          </a:blip>
          <a:srcRect b="0" l="68198" r="3" t="0"/>
          <a:stretch/>
        </p:blipFill>
        <p:spPr>
          <a:xfrm rot="10800000">
            <a:off x="8503500" y="0"/>
            <a:ext cx="640499" cy="5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86" name="Google Shape;86;p20"/>
          <p:cNvPicPr preferRelativeResize="0"/>
          <p:nvPr/>
        </p:nvPicPr>
        <p:blipFill rotWithShape="1">
          <a:blip r:embed="rId2">
            <a:alphaModFix/>
          </a:blip>
          <a:srcRect b="0" l="68198" r="3" t="0"/>
          <a:stretch/>
        </p:blipFill>
        <p:spPr>
          <a:xfrm flipH="1">
            <a:off x="8503500" y="0"/>
            <a:ext cx="640499" cy="5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-13800" y="-31800"/>
            <a:ext cx="9171600" cy="52071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3"/>
          <p:cNvSpPr txBox="1"/>
          <p:nvPr>
            <p:ph type="title"/>
          </p:nvPr>
        </p:nvSpPr>
        <p:spPr>
          <a:xfrm>
            <a:off x="2040500" y="1761713"/>
            <a:ext cx="3665700" cy="167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720000" y="2027725"/>
            <a:ext cx="1223100" cy="122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20000" y="3765525"/>
            <a:ext cx="48546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4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/>
          <p:nvPr>
            <p:ph hasCustomPrompt="1" type="title"/>
          </p:nvPr>
        </p:nvSpPr>
        <p:spPr>
          <a:xfrm>
            <a:off x="719988" y="1756611"/>
            <a:ext cx="33762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89" name="Google Shape;89;p21"/>
          <p:cNvSpPr txBox="1"/>
          <p:nvPr>
            <p:ph idx="1" type="subTitle"/>
          </p:nvPr>
        </p:nvSpPr>
        <p:spPr>
          <a:xfrm>
            <a:off x="719988" y="2582390"/>
            <a:ext cx="33762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1"/>
          <p:cNvSpPr txBox="1"/>
          <p:nvPr>
            <p:ph hasCustomPrompt="1" idx="2" type="title"/>
          </p:nvPr>
        </p:nvSpPr>
        <p:spPr>
          <a:xfrm>
            <a:off x="4096188" y="1756611"/>
            <a:ext cx="33762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91" name="Google Shape;91;p21"/>
          <p:cNvSpPr txBox="1"/>
          <p:nvPr>
            <p:ph idx="3" type="subTitle"/>
          </p:nvPr>
        </p:nvSpPr>
        <p:spPr>
          <a:xfrm>
            <a:off x="4096188" y="2582390"/>
            <a:ext cx="33762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hasCustomPrompt="1" idx="4" type="title"/>
          </p:nvPr>
        </p:nvSpPr>
        <p:spPr>
          <a:xfrm>
            <a:off x="4096188" y="3354424"/>
            <a:ext cx="33762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93" name="Google Shape;93;p21"/>
          <p:cNvSpPr txBox="1"/>
          <p:nvPr>
            <p:ph idx="5" type="subTitle"/>
          </p:nvPr>
        </p:nvSpPr>
        <p:spPr>
          <a:xfrm>
            <a:off x="4096188" y="4180203"/>
            <a:ext cx="33762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hasCustomPrompt="1" idx="6" type="title"/>
          </p:nvPr>
        </p:nvSpPr>
        <p:spPr>
          <a:xfrm>
            <a:off x="719988" y="3354424"/>
            <a:ext cx="33762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95" name="Google Shape;95;p21"/>
          <p:cNvSpPr txBox="1"/>
          <p:nvPr>
            <p:ph idx="7" type="subTitle"/>
          </p:nvPr>
        </p:nvSpPr>
        <p:spPr>
          <a:xfrm>
            <a:off x="719988" y="4180203"/>
            <a:ext cx="33762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6" name="Google Shape;96;p21"/>
          <p:cNvPicPr preferRelativeResize="0"/>
          <p:nvPr/>
        </p:nvPicPr>
        <p:blipFill rotWithShape="1">
          <a:blip r:embed="rId2">
            <a:alphaModFix/>
          </a:blip>
          <a:srcRect b="0" l="44490" r="0" t="0"/>
          <a:stretch/>
        </p:blipFill>
        <p:spPr>
          <a:xfrm flipH="1">
            <a:off x="7389250" y="0"/>
            <a:ext cx="1118050" cy="51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1"/>
          <p:cNvSpPr/>
          <p:nvPr/>
        </p:nvSpPr>
        <p:spPr>
          <a:xfrm flipH="1">
            <a:off x="7974601" y="-24000"/>
            <a:ext cx="11694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>
            <p:ph type="title"/>
          </p:nvPr>
        </p:nvSpPr>
        <p:spPr>
          <a:xfrm>
            <a:off x="6019500" y="3178625"/>
            <a:ext cx="2404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" name="Google Shape;100;p22"/>
          <p:cNvSpPr txBox="1"/>
          <p:nvPr>
            <p:ph idx="2" type="title"/>
          </p:nvPr>
        </p:nvSpPr>
        <p:spPr>
          <a:xfrm>
            <a:off x="3369741" y="3178625"/>
            <a:ext cx="2404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1" type="subTitle"/>
          </p:nvPr>
        </p:nvSpPr>
        <p:spPr>
          <a:xfrm>
            <a:off x="720000" y="3572225"/>
            <a:ext cx="2404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2"/>
          <p:cNvSpPr txBox="1"/>
          <p:nvPr>
            <p:ph idx="3" type="subTitle"/>
          </p:nvPr>
        </p:nvSpPr>
        <p:spPr>
          <a:xfrm>
            <a:off x="3369741" y="3572225"/>
            <a:ext cx="2404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2"/>
          <p:cNvSpPr txBox="1"/>
          <p:nvPr>
            <p:ph idx="4" type="title"/>
          </p:nvPr>
        </p:nvSpPr>
        <p:spPr>
          <a:xfrm>
            <a:off x="720001" y="3178625"/>
            <a:ext cx="2404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" name="Google Shape;104;p22"/>
          <p:cNvSpPr txBox="1"/>
          <p:nvPr>
            <p:ph idx="5" type="subTitle"/>
          </p:nvPr>
        </p:nvSpPr>
        <p:spPr>
          <a:xfrm>
            <a:off x="6019500" y="3572225"/>
            <a:ext cx="2404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2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06" name="Google Shape;106;p22"/>
          <p:cNvPicPr preferRelativeResize="0"/>
          <p:nvPr/>
        </p:nvPicPr>
        <p:blipFill rotWithShape="1">
          <a:blip r:embed="rId2">
            <a:alphaModFix/>
          </a:blip>
          <a:srcRect b="0" l="68198" r="3" t="0"/>
          <a:stretch/>
        </p:blipFill>
        <p:spPr>
          <a:xfrm rot="10800000">
            <a:off x="8503500" y="0"/>
            <a:ext cx="640499" cy="51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2"/>
          <p:cNvSpPr txBox="1"/>
          <p:nvPr>
            <p:ph hasCustomPrompt="1" idx="7" type="title"/>
          </p:nvPr>
        </p:nvSpPr>
        <p:spPr>
          <a:xfrm>
            <a:off x="719992" y="1657175"/>
            <a:ext cx="12801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8" name="Google Shape;108;p22"/>
          <p:cNvSpPr txBox="1"/>
          <p:nvPr>
            <p:ph hasCustomPrompt="1" idx="8" type="title"/>
          </p:nvPr>
        </p:nvSpPr>
        <p:spPr>
          <a:xfrm>
            <a:off x="3369742" y="1657175"/>
            <a:ext cx="12801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9" name="Google Shape;109;p22"/>
          <p:cNvSpPr txBox="1"/>
          <p:nvPr>
            <p:ph hasCustomPrompt="1" idx="9" type="title"/>
          </p:nvPr>
        </p:nvSpPr>
        <p:spPr>
          <a:xfrm>
            <a:off x="6019492" y="1657175"/>
            <a:ext cx="12801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2" name="Google Shape;112;p23"/>
          <p:cNvSpPr txBox="1"/>
          <p:nvPr>
            <p:ph idx="2" type="title"/>
          </p:nvPr>
        </p:nvSpPr>
        <p:spPr>
          <a:xfrm>
            <a:off x="2591400" y="1550700"/>
            <a:ext cx="18975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" name="Google Shape;113;p23"/>
          <p:cNvSpPr txBox="1"/>
          <p:nvPr>
            <p:ph idx="3" type="title"/>
          </p:nvPr>
        </p:nvSpPr>
        <p:spPr>
          <a:xfrm>
            <a:off x="2591250" y="3323675"/>
            <a:ext cx="18975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4" name="Google Shape;114;p23"/>
          <p:cNvSpPr txBox="1"/>
          <p:nvPr>
            <p:ph idx="1" type="subTitle"/>
          </p:nvPr>
        </p:nvSpPr>
        <p:spPr>
          <a:xfrm>
            <a:off x="2591400" y="2031300"/>
            <a:ext cx="1897200" cy="63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4" type="subTitle"/>
          </p:nvPr>
        </p:nvSpPr>
        <p:spPr>
          <a:xfrm>
            <a:off x="2591550" y="3804275"/>
            <a:ext cx="1897500" cy="63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idx="1" type="subTitle"/>
          </p:nvPr>
        </p:nvSpPr>
        <p:spPr>
          <a:xfrm>
            <a:off x="1669850" y="1649606"/>
            <a:ext cx="3579300" cy="515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4"/>
          <p:cNvSpPr txBox="1"/>
          <p:nvPr>
            <p:ph idx="2" type="subTitle"/>
          </p:nvPr>
        </p:nvSpPr>
        <p:spPr>
          <a:xfrm>
            <a:off x="1669825" y="2721932"/>
            <a:ext cx="3579300" cy="515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4"/>
          <p:cNvSpPr txBox="1"/>
          <p:nvPr>
            <p:ph idx="3" type="subTitle"/>
          </p:nvPr>
        </p:nvSpPr>
        <p:spPr>
          <a:xfrm>
            <a:off x="1669850" y="3794257"/>
            <a:ext cx="3579300" cy="515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4"/>
          <p:cNvSpPr txBox="1"/>
          <p:nvPr>
            <p:ph type="title"/>
          </p:nvPr>
        </p:nvSpPr>
        <p:spPr>
          <a:xfrm>
            <a:off x="720000" y="445025"/>
            <a:ext cx="59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4" type="title"/>
          </p:nvPr>
        </p:nvSpPr>
        <p:spPr>
          <a:xfrm>
            <a:off x="1669838" y="3542127"/>
            <a:ext cx="3579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5" type="title"/>
          </p:nvPr>
        </p:nvSpPr>
        <p:spPr>
          <a:xfrm>
            <a:off x="1669836" y="2469801"/>
            <a:ext cx="3579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6" type="title"/>
          </p:nvPr>
        </p:nvSpPr>
        <p:spPr>
          <a:xfrm>
            <a:off x="1669840" y="1397475"/>
            <a:ext cx="3579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720007" y="16959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2" type="title"/>
          </p:nvPr>
        </p:nvSpPr>
        <p:spPr>
          <a:xfrm>
            <a:off x="4571588" y="16959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7" name="Google Shape;127;p25"/>
          <p:cNvSpPr txBox="1"/>
          <p:nvPr>
            <p:ph idx="1" type="subTitle"/>
          </p:nvPr>
        </p:nvSpPr>
        <p:spPr>
          <a:xfrm>
            <a:off x="720000" y="2089575"/>
            <a:ext cx="2878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3" type="subTitle"/>
          </p:nvPr>
        </p:nvSpPr>
        <p:spPr>
          <a:xfrm>
            <a:off x="4571581" y="2089575"/>
            <a:ext cx="2878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4" type="title"/>
          </p:nvPr>
        </p:nvSpPr>
        <p:spPr>
          <a:xfrm>
            <a:off x="720007" y="32204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" name="Google Shape;130;p25"/>
          <p:cNvSpPr txBox="1"/>
          <p:nvPr>
            <p:ph idx="5" type="title"/>
          </p:nvPr>
        </p:nvSpPr>
        <p:spPr>
          <a:xfrm>
            <a:off x="4571588" y="32204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6" type="subTitle"/>
          </p:nvPr>
        </p:nvSpPr>
        <p:spPr>
          <a:xfrm>
            <a:off x="720000" y="3614075"/>
            <a:ext cx="2878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idx="7" type="subTitle"/>
          </p:nvPr>
        </p:nvSpPr>
        <p:spPr>
          <a:xfrm>
            <a:off x="4571581" y="3614075"/>
            <a:ext cx="2878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5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68198" r="3" t="0"/>
          <a:stretch/>
        </p:blipFill>
        <p:spPr>
          <a:xfrm flipH="1">
            <a:off x="8503500" y="0"/>
            <a:ext cx="640499" cy="5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1314007" y="1695975"/>
            <a:ext cx="273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7" name="Google Shape;137;p26"/>
          <p:cNvSpPr txBox="1"/>
          <p:nvPr>
            <p:ph idx="2" type="title"/>
          </p:nvPr>
        </p:nvSpPr>
        <p:spPr>
          <a:xfrm>
            <a:off x="4861507" y="1695975"/>
            <a:ext cx="273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1" type="subTitle"/>
          </p:nvPr>
        </p:nvSpPr>
        <p:spPr>
          <a:xfrm>
            <a:off x="1314000" y="2089575"/>
            <a:ext cx="2730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6"/>
          <p:cNvSpPr txBox="1"/>
          <p:nvPr>
            <p:ph idx="3" type="subTitle"/>
          </p:nvPr>
        </p:nvSpPr>
        <p:spPr>
          <a:xfrm>
            <a:off x="4861500" y="2089575"/>
            <a:ext cx="2730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6"/>
          <p:cNvSpPr txBox="1"/>
          <p:nvPr>
            <p:ph idx="4" type="title"/>
          </p:nvPr>
        </p:nvSpPr>
        <p:spPr>
          <a:xfrm>
            <a:off x="1314007" y="3220475"/>
            <a:ext cx="273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5" type="title"/>
          </p:nvPr>
        </p:nvSpPr>
        <p:spPr>
          <a:xfrm>
            <a:off x="4861507" y="3220475"/>
            <a:ext cx="273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6" type="subTitle"/>
          </p:nvPr>
        </p:nvSpPr>
        <p:spPr>
          <a:xfrm>
            <a:off x="1314000" y="3614075"/>
            <a:ext cx="2730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6"/>
          <p:cNvSpPr txBox="1"/>
          <p:nvPr>
            <p:ph idx="7" type="subTitle"/>
          </p:nvPr>
        </p:nvSpPr>
        <p:spPr>
          <a:xfrm>
            <a:off x="4861500" y="3614075"/>
            <a:ext cx="2730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6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5" name="Google Shape;145;p26"/>
          <p:cNvSpPr/>
          <p:nvPr/>
        </p:nvSpPr>
        <p:spPr>
          <a:xfrm>
            <a:off x="8503500" y="-24000"/>
            <a:ext cx="6405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 rotWithShape="1">
          <a:blip r:embed="rId2">
            <a:alphaModFix/>
          </a:blip>
          <a:srcRect b="0" l="68198" r="3" t="0"/>
          <a:stretch/>
        </p:blipFill>
        <p:spPr>
          <a:xfrm flipH="1">
            <a:off x="7869138" y="0"/>
            <a:ext cx="640499" cy="5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720005" y="1467375"/>
            <a:ext cx="2112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9" name="Google Shape;149;p27"/>
          <p:cNvSpPr txBox="1"/>
          <p:nvPr>
            <p:ph idx="2" type="title"/>
          </p:nvPr>
        </p:nvSpPr>
        <p:spPr>
          <a:xfrm>
            <a:off x="720004" y="2527925"/>
            <a:ext cx="2112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0" name="Google Shape;150;p27"/>
          <p:cNvSpPr txBox="1"/>
          <p:nvPr>
            <p:ph idx="1" type="subTitle"/>
          </p:nvPr>
        </p:nvSpPr>
        <p:spPr>
          <a:xfrm>
            <a:off x="720000" y="1726625"/>
            <a:ext cx="211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24242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7"/>
          <p:cNvSpPr txBox="1"/>
          <p:nvPr>
            <p:ph idx="3" type="subTitle"/>
          </p:nvPr>
        </p:nvSpPr>
        <p:spPr>
          <a:xfrm>
            <a:off x="719999" y="2787175"/>
            <a:ext cx="211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24242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7"/>
          <p:cNvSpPr txBox="1"/>
          <p:nvPr>
            <p:ph idx="4" type="title"/>
          </p:nvPr>
        </p:nvSpPr>
        <p:spPr>
          <a:xfrm>
            <a:off x="3443130" y="1467375"/>
            <a:ext cx="2112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3" name="Google Shape;153;p27"/>
          <p:cNvSpPr txBox="1"/>
          <p:nvPr>
            <p:ph idx="5" type="title"/>
          </p:nvPr>
        </p:nvSpPr>
        <p:spPr>
          <a:xfrm>
            <a:off x="3443129" y="2527925"/>
            <a:ext cx="2112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4" name="Google Shape;154;p27"/>
          <p:cNvSpPr txBox="1"/>
          <p:nvPr>
            <p:ph idx="6" type="subTitle"/>
          </p:nvPr>
        </p:nvSpPr>
        <p:spPr>
          <a:xfrm>
            <a:off x="3443125" y="1726625"/>
            <a:ext cx="211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24242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7"/>
          <p:cNvSpPr txBox="1"/>
          <p:nvPr>
            <p:ph idx="7" type="subTitle"/>
          </p:nvPr>
        </p:nvSpPr>
        <p:spPr>
          <a:xfrm>
            <a:off x="3443124" y="2787175"/>
            <a:ext cx="211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24242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7"/>
          <p:cNvSpPr txBox="1"/>
          <p:nvPr>
            <p:ph idx="8" type="title"/>
          </p:nvPr>
        </p:nvSpPr>
        <p:spPr>
          <a:xfrm>
            <a:off x="720000" y="445025"/>
            <a:ext cx="534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7" name="Google Shape;157;p27"/>
          <p:cNvSpPr txBox="1"/>
          <p:nvPr>
            <p:ph idx="9" type="title"/>
          </p:nvPr>
        </p:nvSpPr>
        <p:spPr>
          <a:xfrm>
            <a:off x="720008" y="3588475"/>
            <a:ext cx="2112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8" name="Google Shape;158;p27"/>
          <p:cNvSpPr txBox="1"/>
          <p:nvPr>
            <p:ph idx="13" type="subTitle"/>
          </p:nvPr>
        </p:nvSpPr>
        <p:spPr>
          <a:xfrm>
            <a:off x="720003" y="3847725"/>
            <a:ext cx="211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24242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7"/>
          <p:cNvSpPr txBox="1"/>
          <p:nvPr>
            <p:ph idx="14" type="title"/>
          </p:nvPr>
        </p:nvSpPr>
        <p:spPr>
          <a:xfrm>
            <a:off x="3443133" y="3588179"/>
            <a:ext cx="2112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" name="Google Shape;160;p27"/>
          <p:cNvSpPr txBox="1"/>
          <p:nvPr>
            <p:ph idx="15" type="subTitle"/>
          </p:nvPr>
        </p:nvSpPr>
        <p:spPr>
          <a:xfrm>
            <a:off x="3443128" y="3847429"/>
            <a:ext cx="2112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24242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6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4823700" y="1834850"/>
            <a:ext cx="3600300" cy="18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1919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3" name="Google Shape;163;p28"/>
          <p:cNvSpPr txBox="1"/>
          <p:nvPr>
            <p:ph idx="1" type="subTitle"/>
          </p:nvPr>
        </p:nvSpPr>
        <p:spPr>
          <a:xfrm>
            <a:off x="4823712" y="3677750"/>
            <a:ext cx="3600300" cy="7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8"/>
          <p:cNvSpPr/>
          <p:nvPr>
            <p:ph idx="2" type="pic"/>
          </p:nvPr>
        </p:nvSpPr>
        <p:spPr>
          <a:xfrm>
            <a:off x="1762274" y="838250"/>
            <a:ext cx="2889000" cy="3603900"/>
          </a:xfrm>
          <a:prstGeom prst="rect">
            <a:avLst/>
          </a:prstGeom>
          <a:noFill/>
          <a:ln>
            <a:noFill/>
          </a:ln>
        </p:spPr>
      </p:sp>
      <p:pic>
        <p:nvPicPr>
          <p:cNvPr id="165" name="Google Shape;165;p28"/>
          <p:cNvPicPr preferRelativeResize="0"/>
          <p:nvPr/>
        </p:nvPicPr>
        <p:blipFill rotWithShape="1">
          <a:blip r:embed="rId2">
            <a:alphaModFix/>
          </a:blip>
          <a:srcRect b="0" l="73023" r="0" t="0"/>
          <a:stretch/>
        </p:blipFill>
        <p:spPr>
          <a:xfrm>
            <a:off x="925799" y="0"/>
            <a:ext cx="543375" cy="51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/>
          <p:nvPr/>
        </p:nvSpPr>
        <p:spPr>
          <a:xfrm>
            <a:off x="0" y="-24000"/>
            <a:ext cx="9258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 1">
  <p:cSld name="CUSTOM_6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idx="1" type="subTitle"/>
          </p:nvPr>
        </p:nvSpPr>
        <p:spPr>
          <a:xfrm>
            <a:off x="720000" y="3687275"/>
            <a:ext cx="31989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9"/>
          <p:cNvSpPr txBox="1"/>
          <p:nvPr>
            <p:ph type="title"/>
          </p:nvPr>
        </p:nvSpPr>
        <p:spPr>
          <a:xfrm>
            <a:off x="720000" y="2317275"/>
            <a:ext cx="31989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0" name="Google Shape;170;p29"/>
          <p:cNvSpPr/>
          <p:nvPr/>
        </p:nvSpPr>
        <p:spPr>
          <a:xfrm flipH="1" rot="10800000">
            <a:off x="8503500" y="-24000"/>
            <a:ext cx="6405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ONLY_1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73" name="Google Shape;173;p30"/>
          <p:cNvPicPr preferRelativeResize="0"/>
          <p:nvPr/>
        </p:nvPicPr>
        <p:blipFill rotWithShape="1">
          <a:blip r:embed="rId2">
            <a:alphaModFix/>
          </a:blip>
          <a:srcRect b="0" l="68198" r="3" t="0"/>
          <a:stretch/>
        </p:blipFill>
        <p:spPr>
          <a:xfrm rot="10800000">
            <a:off x="8503500" y="0"/>
            <a:ext cx="640499" cy="51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732775" y="1272225"/>
            <a:ext cx="2840100" cy="30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20000" y="1203200"/>
            <a:ext cx="7704000" cy="34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9" name="Google Shape;19;p4"/>
          <p:cNvSpPr/>
          <p:nvPr/>
        </p:nvSpPr>
        <p:spPr>
          <a:xfrm flipH="1" rot="10800000">
            <a:off x="8503500" y="-24000"/>
            <a:ext cx="6405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ctrTitle"/>
          </p:nvPr>
        </p:nvSpPr>
        <p:spPr>
          <a:xfrm>
            <a:off x="2876775" y="947050"/>
            <a:ext cx="4892400" cy="13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177" name="Google Shape;177;p31"/>
          <p:cNvSpPr txBox="1"/>
          <p:nvPr>
            <p:ph idx="1" type="subTitle"/>
          </p:nvPr>
        </p:nvSpPr>
        <p:spPr>
          <a:xfrm>
            <a:off x="2876775" y="2196872"/>
            <a:ext cx="48924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" name="Google Shape;178;p31"/>
          <p:cNvSpPr txBox="1"/>
          <p:nvPr>
            <p:ph idx="2" type="subTitle"/>
          </p:nvPr>
        </p:nvSpPr>
        <p:spPr>
          <a:xfrm>
            <a:off x="2876775" y="4123900"/>
            <a:ext cx="48924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Google Shape;179;p31"/>
          <p:cNvSpPr txBox="1"/>
          <p:nvPr/>
        </p:nvSpPr>
        <p:spPr>
          <a:xfrm>
            <a:off x="2876775" y="3612725"/>
            <a:ext cx="4892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180" name="Google Shape;18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664" y="0"/>
            <a:ext cx="2014201" cy="51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/>
          <p:nvPr/>
        </p:nvSpPr>
        <p:spPr>
          <a:xfrm>
            <a:off x="0" y="-24000"/>
            <a:ext cx="18108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/>
          <p:nvPr/>
        </p:nvSpPr>
        <p:spPr>
          <a:xfrm rot="5400000">
            <a:off x="4305500" y="308418"/>
            <a:ext cx="536400" cy="91476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33"/>
          <p:cNvGrpSpPr/>
          <p:nvPr/>
        </p:nvGrpSpPr>
        <p:grpSpPr>
          <a:xfrm>
            <a:off x="-571475" y="4622841"/>
            <a:ext cx="10286950" cy="527576"/>
            <a:chOff x="-100" y="4622841"/>
            <a:chExt cx="10286950" cy="527576"/>
          </a:xfrm>
        </p:grpSpPr>
        <p:pic>
          <p:nvPicPr>
            <p:cNvPr id="186" name="Google Shape;186;p33"/>
            <p:cNvPicPr preferRelativeResize="0"/>
            <p:nvPr/>
          </p:nvPicPr>
          <p:blipFill rotWithShape="1">
            <a:blip r:embed="rId2">
              <a:alphaModFix/>
            </a:blip>
            <a:srcRect b="0" l="73809" r="-2" t="0"/>
            <a:stretch/>
          </p:blipFill>
          <p:spPr>
            <a:xfrm rot="5400000">
              <a:off x="2307850" y="2314891"/>
              <a:ext cx="527576" cy="5143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33"/>
            <p:cNvPicPr preferRelativeResize="0"/>
            <p:nvPr/>
          </p:nvPicPr>
          <p:blipFill rotWithShape="1">
            <a:blip r:embed="rId2">
              <a:alphaModFix/>
            </a:blip>
            <a:srcRect b="510" l="73809" r="-2" t="-510"/>
            <a:stretch/>
          </p:blipFill>
          <p:spPr>
            <a:xfrm rot="5400000">
              <a:off x="7451325" y="2314891"/>
              <a:ext cx="527576" cy="51434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title"/>
          </p:nvPr>
        </p:nvSpPr>
        <p:spPr>
          <a:xfrm>
            <a:off x="719999" y="1980700"/>
            <a:ext cx="124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title"/>
          </p:nvPr>
        </p:nvSpPr>
        <p:spPr>
          <a:xfrm>
            <a:off x="719999" y="3418875"/>
            <a:ext cx="124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2147100" y="1541500"/>
            <a:ext cx="4849800" cy="127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4" type="subTitle"/>
          </p:nvPr>
        </p:nvSpPr>
        <p:spPr>
          <a:xfrm>
            <a:off x="2147100" y="2979675"/>
            <a:ext cx="4849800" cy="127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/>
        </p:txBody>
      </p:sp>
      <p:sp>
        <p:nvSpPr>
          <p:cNvPr id="26" name="Google Shape;26;p5"/>
          <p:cNvSpPr/>
          <p:nvPr/>
        </p:nvSpPr>
        <p:spPr>
          <a:xfrm flipH="1" rot="10800000">
            <a:off x="8503500" y="-24000"/>
            <a:ext cx="6405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/>
          <p:nvPr/>
        </p:nvSpPr>
        <p:spPr>
          <a:xfrm>
            <a:off x="8503500" y="-24000"/>
            <a:ext cx="6405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2812500" y="2725200"/>
            <a:ext cx="5239800" cy="8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subTitle"/>
          </p:nvPr>
        </p:nvSpPr>
        <p:spPr>
          <a:xfrm>
            <a:off x="2812500" y="3762301"/>
            <a:ext cx="5239800" cy="8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257175" y="2889800"/>
            <a:ext cx="4166700" cy="171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idx="1" type="body"/>
          </p:nvPr>
        </p:nvSpPr>
        <p:spPr>
          <a:xfrm>
            <a:off x="720000" y="2276900"/>
            <a:ext cx="3917700" cy="21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720000" y="725500"/>
            <a:ext cx="3917700" cy="15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/>
          <p:nvPr>
            <p:ph idx="2" type="pic"/>
          </p:nvPr>
        </p:nvSpPr>
        <p:spPr>
          <a:xfrm>
            <a:off x="-24150" y="-22800"/>
            <a:ext cx="9192300" cy="51891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4227950" y="758825"/>
            <a:ext cx="4196100" cy="11259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 SemiBold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 SemiBold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 SemiBold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 SemiBold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 SemiBold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 SemiBold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 SemiBold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 SemiBold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 SemiBold"/>
              <a:buNone/>
              <a:defRPr sz="3000">
                <a:solidFill>
                  <a:schemeClr val="dk1"/>
                </a:solidFill>
                <a:latin typeface="Anybody SemiBold"/>
                <a:ea typeface="Anybody SemiBold"/>
                <a:cs typeface="Anybody SemiBold"/>
                <a:sym typeface="Anybody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en.wikipedia.org/wiki/List_of_programming_languages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Relationship Id="rId4" Type="http://schemas.openxmlformats.org/officeDocument/2006/relationships/hyperlink" Target="https://greenlab.di.uminho.pt/wp-content/uploads/2017/09/paperSLE.pdf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Relationship Id="rId4" Type="http://schemas.openxmlformats.org/officeDocument/2006/relationships/hyperlink" Target="http://www.sci.brooklyn.cuny.edu/~chuang/books/sebesta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racket-lang.org" TargetMode="External"/><Relationship Id="rId4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Relationship Id="rId6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users.dcc.uchile.cl/~etanter/preplai/index.html" TargetMode="External"/><Relationship Id="rId4" Type="http://schemas.openxmlformats.org/officeDocument/2006/relationships/hyperlink" Target="https://pleiad.cl/_media/teaching/cc4101/plai-2007-04-26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/>
          <p:nvPr>
            <p:ph type="ctrTitle"/>
          </p:nvPr>
        </p:nvSpPr>
        <p:spPr>
          <a:xfrm>
            <a:off x="2848150" y="689450"/>
            <a:ext cx="5575800" cy="271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Programming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3" name="Google Shape;193;p34"/>
          <p:cNvSpPr txBox="1"/>
          <p:nvPr>
            <p:ph idx="1" type="subTitle"/>
          </p:nvPr>
        </p:nvSpPr>
        <p:spPr>
          <a:xfrm>
            <a:off x="6089425" y="3837125"/>
            <a:ext cx="2334600" cy="7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 Introduction &amp; Motivation</a:t>
            </a:r>
            <a:endParaRPr/>
          </a:p>
        </p:txBody>
      </p:sp>
      <p:cxnSp>
        <p:nvCxnSpPr>
          <p:cNvPr id="194" name="Google Shape;194;p34"/>
          <p:cNvCxnSpPr/>
          <p:nvPr/>
        </p:nvCxnSpPr>
        <p:spPr>
          <a:xfrm>
            <a:off x="2468800" y="3562475"/>
            <a:ext cx="5966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5" name="Google Shape;19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664" y="0"/>
            <a:ext cx="2014201" cy="51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4"/>
          <p:cNvSpPr/>
          <p:nvPr/>
        </p:nvSpPr>
        <p:spPr>
          <a:xfrm>
            <a:off x="-16509" y="-24000"/>
            <a:ext cx="4896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Rules</a:t>
            </a:r>
            <a:endParaRPr/>
          </a:p>
        </p:txBody>
      </p:sp>
      <p:sp>
        <p:nvSpPr>
          <p:cNvPr id="264" name="Google Shape;264;p43"/>
          <p:cNvSpPr txBox="1"/>
          <p:nvPr/>
        </p:nvSpPr>
        <p:spPr>
          <a:xfrm>
            <a:off x="784150" y="1289200"/>
            <a:ext cx="6552300" cy="29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There is no extra homework at the end of the semester. 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Todas las entregas son individuales. </a:t>
            </a:r>
            <a:r>
              <a:rPr lang="en">
                <a:solidFill>
                  <a:srgbClr val="222222"/>
                </a:solidFill>
                <a:highlight>
                  <a:schemeClr val="lt1"/>
                </a:highlight>
                <a:latin typeface="Albert Sans"/>
                <a:ea typeface="Albert Sans"/>
                <a:cs typeface="Albert Sans"/>
                <a:sym typeface="Albert Sans"/>
              </a:rPr>
              <a:t>Toda entrega deber ser enteramente fruto de su trabajo y no puede ser derivada del trabajo de otros, ya sea de fuentes publicadas como no publicadas, la web, otro estudiante, libros, materia de otros cursos (incluyendo semestres anteriores de este curso), o cualquier otra persona o programa. </a:t>
            </a:r>
            <a:r>
              <a:rPr b="1" lang="en">
                <a:solidFill>
                  <a:srgbClr val="222222"/>
                </a:solidFill>
                <a:highlight>
                  <a:schemeClr val="lt1"/>
                </a:highlight>
                <a:latin typeface="Albert Sans"/>
                <a:ea typeface="Albert Sans"/>
                <a:cs typeface="Albert Sans"/>
                <a:sym typeface="Albert Sans"/>
              </a:rPr>
              <a:t>Se prohíbe copiar o alterar la tarea de otra persona, o usar un programa para transcribir, modificar o copiar los archivos de otro alumno.</a:t>
            </a:r>
            <a:endParaRPr b="1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Si se conversa de una solución con otro estudiante, todas las partes deberán reportar a los participantes de la discusión. 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Toda violación será reportada a las autoridades de la carrera, solicitando un sumario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GPT Policy</a:t>
            </a:r>
            <a:endParaRPr/>
          </a:p>
        </p:txBody>
      </p:sp>
      <p:sp>
        <p:nvSpPr>
          <p:cNvPr id="270" name="Google Shape;270;p44"/>
          <p:cNvSpPr txBox="1"/>
          <p:nvPr>
            <p:ph idx="1" type="body"/>
          </p:nvPr>
        </p:nvSpPr>
        <p:spPr>
          <a:xfrm>
            <a:off x="732775" y="1272225"/>
            <a:ext cx="4381800" cy="30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Ok, you are allowed to use Chat GPT (teacher is no omniscient to see if you copy an answer for it).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But, for your own good, if you are using this tool, understand the answers it gives you, do not just copy and paste the solution, understand the process. And for </a:t>
            </a:r>
            <a:r>
              <a:rPr lang="en"/>
              <a:t>ethics, cite it.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 the end, you knowledge will be tested and is better for you to understand what you are doing.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9500" y="1643463"/>
            <a:ext cx="1856574" cy="185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5"/>
          <p:cNvSpPr txBox="1"/>
          <p:nvPr/>
        </p:nvSpPr>
        <p:spPr>
          <a:xfrm>
            <a:off x="465175" y="323400"/>
            <a:ext cx="40536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Paradigms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277" name="Google Shape;277;p45"/>
          <p:cNvPicPr preferRelativeResize="0"/>
          <p:nvPr/>
        </p:nvPicPr>
        <p:blipFill rotWithShape="1">
          <a:blip r:embed="rId3">
            <a:alphaModFix/>
          </a:blip>
          <a:srcRect b="0" l="0" r="0" t="31024"/>
          <a:stretch/>
        </p:blipFill>
        <p:spPr>
          <a:xfrm>
            <a:off x="465175" y="1802829"/>
            <a:ext cx="4267200" cy="153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2000" y="1438275"/>
            <a:ext cx="4106826" cy="2348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/>
          <p:nvPr/>
        </p:nvSpPr>
        <p:spPr>
          <a:xfrm>
            <a:off x="465175" y="323400"/>
            <a:ext cx="40536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Paradigms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284" name="Google Shape;28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4886" y="1305026"/>
            <a:ext cx="1800675" cy="221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3598" y="1305026"/>
            <a:ext cx="1965234" cy="221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6"/>
          <p:cNvSpPr txBox="1"/>
          <p:nvPr/>
        </p:nvSpPr>
        <p:spPr>
          <a:xfrm>
            <a:off x="425275" y="1625000"/>
            <a:ext cx="4133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Guy L. Steele Jr.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MIT PhD in Computer Science.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Co-Author of the Lambda Papers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Expert on LISP, C, Java, etc, etc.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Creator of SCHEME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Editor of the first editions of ECMAScript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Songwriter for ACM.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/>
        </p:nvSpPr>
        <p:spPr>
          <a:xfrm>
            <a:off x="465175" y="323400"/>
            <a:ext cx="85725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1960’s - Unstructured Programming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292" name="Google Shape;292;p47"/>
          <p:cNvPicPr preferRelativeResize="0"/>
          <p:nvPr/>
        </p:nvPicPr>
        <p:blipFill rotWithShape="1">
          <a:blip r:embed="rId3">
            <a:alphaModFix/>
          </a:blip>
          <a:srcRect b="0" l="0" r="61535" t="0"/>
          <a:stretch/>
        </p:blipFill>
        <p:spPr>
          <a:xfrm>
            <a:off x="4628250" y="1127625"/>
            <a:ext cx="2498650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1400" y="975225"/>
            <a:ext cx="3252625" cy="198401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7"/>
          <p:cNvSpPr txBox="1"/>
          <p:nvPr/>
        </p:nvSpPr>
        <p:spPr>
          <a:xfrm>
            <a:off x="6926650" y="1718925"/>
            <a:ext cx="163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COBOL example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/>
        </p:nvSpPr>
        <p:spPr>
          <a:xfrm rot="-5400000">
            <a:off x="-3954425" y="633751"/>
            <a:ext cx="85725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1960’s - Unstructured Programming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300" name="Google Shape;30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166" y="0"/>
            <a:ext cx="165326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9"/>
          <p:cNvSpPr txBox="1"/>
          <p:nvPr/>
        </p:nvSpPr>
        <p:spPr>
          <a:xfrm>
            <a:off x="465175" y="323400"/>
            <a:ext cx="85725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1960’s - Unstructured Programming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306" name="Google Shape;3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500" y="1415150"/>
            <a:ext cx="7048500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0"/>
          <p:cNvSpPr txBox="1"/>
          <p:nvPr/>
        </p:nvSpPr>
        <p:spPr>
          <a:xfrm>
            <a:off x="465175" y="323400"/>
            <a:ext cx="85725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1970’s - Structured Programming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312" name="Google Shape;31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3374" y="2671500"/>
            <a:ext cx="5672825" cy="23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50"/>
          <p:cNvSpPr txBox="1"/>
          <p:nvPr/>
        </p:nvSpPr>
        <p:spPr>
          <a:xfrm>
            <a:off x="558200" y="890475"/>
            <a:ext cx="793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Two main ideas: </a:t>
            </a:r>
            <a:r>
              <a:rPr b="1" lang="en">
                <a:latin typeface="Albert Sans"/>
                <a:ea typeface="Albert Sans"/>
                <a:cs typeface="Albert Sans"/>
                <a:sym typeface="Albert Sans"/>
              </a:rPr>
              <a:t>ORGANIZING CONTROL FLOW</a:t>
            </a:r>
            <a:endParaRPr b="1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lbert Sans"/>
              <a:buAutoNum type="arabicPeriod"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Most control flow could be expressed in terms of a few simple patterns: if-else, switch, while and for loops. (No goto statements)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lbert Sans"/>
              <a:buAutoNum type="arabicPeriod"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Sequential statements could be grouped into blocks that should be properly nested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PATTERNS are IMPORTANT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/>
        </p:nvSpPr>
        <p:spPr>
          <a:xfrm rot="-5400000">
            <a:off x="-3954425" y="633751"/>
            <a:ext cx="85725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1960’s - Unstructured Programming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319" name="Google Shape;31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166" y="0"/>
            <a:ext cx="1653267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363" y="1102125"/>
            <a:ext cx="3035524" cy="220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2"/>
          <p:cNvSpPr txBox="1"/>
          <p:nvPr/>
        </p:nvSpPr>
        <p:spPr>
          <a:xfrm>
            <a:off x="465175" y="323400"/>
            <a:ext cx="85725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1980’s - Object-Oriented Programming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26" name="Google Shape;326;p52"/>
          <p:cNvSpPr txBox="1"/>
          <p:nvPr/>
        </p:nvSpPr>
        <p:spPr>
          <a:xfrm>
            <a:off x="558200" y="890475"/>
            <a:ext cx="793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Two main ideas: </a:t>
            </a:r>
            <a:r>
              <a:rPr b="1" lang="en">
                <a:latin typeface="Albert Sans"/>
                <a:ea typeface="Albert Sans"/>
                <a:cs typeface="Albert Sans"/>
                <a:sym typeface="Albert Sans"/>
              </a:rPr>
              <a:t>ORGANIZING ACCESS TO DATA</a:t>
            </a:r>
            <a:endParaRPr b="1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lbert Sans"/>
              <a:buAutoNum type="arabicPeriod"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Variables should be encapsulated or contained in some way. Consistency properties, limit access. 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lbert Sans"/>
              <a:buAutoNum type="arabicPeriod"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Inheritance, complex objects extend simpler ones. 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327" name="Google Shape;327;p52"/>
          <p:cNvPicPr preferRelativeResize="0"/>
          <p:nvPr/>
        </p:nvPicPr>
        <p:blipFill rotWithShape="1">
          <a:blip r:embed="rId3">
            <a:alphaModFix/>
          </a:blip>
          <a:srcRect b="0" l="0" r="0" t="10602"/>
          <a:stretch/>
        </p:blipFill>
        <p:spPr>
          <a:xfrm>
            <a:off x="2467200" y="2187350"/>
            <a:ext cx="4209600" cy="289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>
            <p:ph idx="14" type="title"/>
          </p:nvPr>
        </p:nvSpPr>
        <p:spPr>
          <a:xfrm>
            <a:off x="943975" y="2047149"/>
            <a:ext cx="7758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2" name="Google Shape;202;p35"/>
          <p:cNvSpPr txBox="1"/>
          <p:nvPr>
            <p:ph idx="15" type="title"/>
          </p:nvPr>
        </p:nvSpPr>
        <p:spPr>
          <a:xfrm>
            <a:off x="943975" y="3844823"/>
            <a:ext cx="7758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3" name="Google Shape;203;p35"/>
          <p:cNvSpPr txBox="1"/>
          <p:nvPr>
            <p:ph idx="13" type="title"/>
          </p:nvPr>
        </p:nvSpPr>
        <p:spPr>
          <a:xfrm>
            <a:off x="943975" y="2945986"/>
            <a:ext cx="7758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4" name="Google Shape;204;p35"/>
          <p:cNvSpPr txBox="1"/>
          <p:nvPr>
            <p:ph idx="9" type="title"/>
          </p:nvPr>
        </p:nvSpPr>
        <p:spPr>
          <a:xfrm>
            <a:off x="943975" y="1148312"/>
            <a:ext cx="7758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5" name="Google Shape;205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206" name="Google Shape;206;p35"/>
          <p:cNvSpPr txBox="1"/>
          <p:nvPr>
            <p:ph idx="2" type="title"/>
          </p:nvPr>
        </p:nvSpPr>
        <p:spPr>
          <a:xfrm>
            <a:off x="1872275" y="1330862"/>
            <a:ext cx="3879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objectives</a:t>
            </a:r>
            <a:endParaRPr/>
          </a:p>
        </p:txBody>
      </p:sp>
      <p:sp>
        <p:nvSpPr>
          <p:cNvPr id="207" name="Google Shape;207;p35"/>
          <p:cNvSpPr txBox="1"/>
          <p:nvPr>
            <p:ph idx="3" type="title"/>
          </p:nvPr>
        </p:nvSpPr>
        <p:spPr>
          <a:xfrm>
            <a:off x="1872275" y="2229699"/>
            <a:ext cx="3879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+ Rules</a:t>
            </a:r>
            <a:endParaRPr/>
          </a:p>
        </p:txBody>
      </p:sp>
      <p:sp>
        <p:nvSpPr>
          <p:cNvPr id="208" name="Google Shape;208;p35"/>
          <p:cNvSpPr txBox="1"/>
          <p:nvPr>
            <p:ph idx="5" type="title"/>
          </p:nvPr>
        </p:nvSpPr>
        <p:spPr>
          <a:xfrm>
            <a:off x="1872275" y="3128536"/>
            <a:ext cx="3879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Paradigms?</a:t>
            </a:r>
            <a:endParaRPr/>
          </a:p>
        </p:txBody>
      </p:sp>
      <p:sp>
        <p:nvSpPr>
          <p:cNvPr id="209" name="Google Shape;209;p35"/>
          <p:cNvSpPr txBox="1"/>
          <p:nvPr>
            <p:ph idx="6" type="title"/>
          </p:nvPr>
        </p:nvSpPr>
        <p:spPr>
          <a:xfrm>
            <a:off x="1872275" y="4027373"/>
            <a:ext cx="3879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on PL</a:t>
            </a:r>
            <a:endParaRPr/>
          </a:p>
        </p:txBody>
      </p:sp>
      <p:cxnSp>
        <p:nvCxnSpPr>
          <p:cNvPr id="210" name="Google Shape;210;p35"/>
          <p:cNvCxnSpPr/>
          <p:nvPr/>
        </p:nvCxnSpPr>
        <p:spPr>
          <a:xfrm>
            <a:off x="894450" y="1977675"/>
            <a:ext cx="7306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35"/>
          <p:cNvCxnSpPr/>
          <p:nvPr/>
        </p:nvCxnSpPr>
        <p:spPr>
          <a:xfrm>
            <a:off x="894450" y="2876316"/>
            <a:ext cx="7306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35"/>
          <p:cNvCxnSpPr/>
          <p:nvPr/>
        </p:nvCxnSpPr>
        <p:spPr>
          <a:xfrm>
            <a:off x="894450" y="3774957"/>
            <a:ext cx="7306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3"/>
          <p:cNvSpPr txBox="1"/>
          <p:nvPr/>
        </p:nvSpPr>
        <p:spPr>
          <a:xfrm>
            <a:off x="465175" y="323400"/>
            <a:ext cx="85725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1980’s - Functional Programming (since 30s)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33" name="Google Shape;333;p53"/>
          <p:cNvSpPr txBox="1"/>
          <p:nvPr/>
        </p:nvSpPr>
        <p:spPr>
          <a:xfrm>
            <a:off x="558200" y="890475"/>
            <a:ext cx="7934400" cy="13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Two main ideas: </a:t>
            </a:r>
            <a:r>
              <a:rPr b="1" lang="en">
                <a:latin typeface="Albert Sans"/>
                <a:ea typeface="Albert Sans"/>
                <a:cs typeface="Albert Sans"/>
                <a:sym typeface="Albert Sans"/>
              </a:rPr>
              <a:t>ORGANIZING SIDE EFFECTS</a:t>
            </a:r>
            <a:endParaRPr b="1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lbert Sans"/>
              <a:buAutoNum type="arabicPeriod"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Distinguishing between computations (things that produce the same result) from actions (that to have side effects on the outside world)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lbert Sans"/>
              <a:buAutoNum type="arabicPeriod"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Set of techniques for processing collections of data, arrays, lists, databases, all at once. 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334" name="Google Shape;33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9891" y="2167247"/>
            <a:ext cx="2438400" cy="290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2814" y="417125"/>
            <a:ext cx="6078375" cy="35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54"/>
          <p:cNvSpPr txBox="1"/>
          <p:nvPr/>
        </p:nvSpPr>
        <p:spPr>
          <a:xfrm>
            <a:off x="1287950" y="4464450"/>
            <a:ext cx="68484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From: Programming Paradigms for Dummies: What Every Programmer Should Know - Peter van Roy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5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Programming Languages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46" name="Google Shape;346;p55"/>
          <p:cNvSpPr txBox="1"/>
          <p:nvPr/>
        </p:nvSpPr>
        <p:spPr>
          <a:xfrm>
            <a:off x="847950" y="2551000"/>
            <a:ext cx="48246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What PLs have you used?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47" name="Google Shape;347;p55"/>
          <p:cNvSpPr txBox="1"/>
          <p:nvPr/>
        </p:nvSpPr>
        <p:spPr>
          <a:xfrm>
            <a:off x="847950" y="3175600"/>
            <a:ext cx="71904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Which PLs’ features do you like/dislike? Why?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48" name="Google Shape;348;p55"/>
          <p:cNvSpPr txBox="1"/>
          <p:nvPr/>
        </p:nvSpPr>
        <p:spPr>
          <a:xfrm>
            <a:off x="624675" y="1973225"/>
            <a:ext cx="2193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C3B1"/>
                </a:solidFill>
                <a:latin typeface="Albert Sans"/>
                <a:ea typeface="Albert Sans"/>
                <a:cs typeface="Albert Sans"/>
                <a:sym typeface="Albert Sans"/>
              </a:rPr>
              <a:t>Your experience: </a:t>
            </a:r>
            <a:endParaRPr b="1" sz="1600">
              <a:solidFill>
                <a:srgbClr val="00C3B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6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Programming Languages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54" name="Google Shape;354;p56"/>
          <p:cNvSpPr txBox="1"/>
          <p:nvPr/>
        </p:nvSpPr>
        <p:spPr>
          <a:xfrm>
            <a:off x="598388" y="1206800"/>
            <a:ext cx="36495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A: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50 entries (Ada, ALGOL)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B: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16 entries (BASIC, B)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C: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68 entries (C Family)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D: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18 entries (Dart, Delphi)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E: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30 entries (Erlang)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F: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28 entries (F, Fortran)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G: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26 entries (Go, Groovy)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H: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20 entries (Haskell, Hop)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I: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10 entries (IBM assembly)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J: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25 entries (Java, JS)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K: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16 entries (Kotlin)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L: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35 entries (LISP)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M: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51 entries (MATLAB)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56"/>
          <p:cNvSpPr txBox="1"/>
          <p:nvPr/>
        </p:nvSpPr>
        <p:spPr>
          <a:xfrm>
            <a:off x="4504963" y="1206800"/>
            <a:ext cx="29640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N: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23 entries (NetLogo)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O: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30 entries (Objective-C)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P: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63 entries (Python, Pascal)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Q: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8 entries (QuakeC)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R: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24 entries (R, Ruby)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S: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71 entries (Scheme, Smalltalk)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T: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27 entries (TeX, TypeScript)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U: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7 entries (UnrealScript)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V: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11 entries (Visual Prolog, Vim)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W: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7 entries (WebAssembly)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X: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17 entries (XQuery)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Y: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3 entries (YQL)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Z: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9 entries (Zig)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6" name="Google Shape;356;p56"/>
          <p:cNvSpPr txBox="1"/>
          <p:nvPr/>
        </p:nvSpPr>
        <p:spPr>
          <a:xfrm>
            <a:off x="4723575" y="4747450"/>
            <a:ext cx="364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1C3678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List of programming languages - Wikipedia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7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Programming Languages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62" name="Google Shape;362;p57"/>
          <p:cNvSpPr txBox="1"/>
          <p:nvPr/>
        </p:nvSpPr>
        <p:spPr>
          <a:xfrm>
            <a:off x="847950" y="2551000"/>
            <a:ext cx="48246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What is a PL?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63" name="Google Shape;363;p57"/>
          <p:cNvSpPr txBox="1"/>
          <p:nvPr/>
        </p:nvSpPr>
        <p:spPr>
          <a:xfrm>
            <a:off x="847950" y="3175600"/>
            <a:ext cx="71904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Why are new PLs created? Why are there so many?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64" name="Google Shape;364;p57"/>
          <p:cNvSpPr txBox="1"/>
          <p:nvPr/>
        </p:nvSpPr>
        <p:spPr>
          <a:xfrm>
            <a:off x="624675" y="1973225"/>
            <a:ext cx="2193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C3B1"/>
                </a:solidFill>
                <a:latin typeface="Albert Sans"/>
                <a:ea typeface="Albert Sans"/>
                <a:cs typeface="Albert Sans"/>
                <a:sym typeface="Albert Sans"/>
              </a:rPr>
              <a:t>In general</a:t>
            </a:r>
            <a:r>
              <a:rPr b="1" lang="en" sz="1600">
                <a:solidFill>
                  <a:srgbClr val="00C3B1"/>
                </a:solidFill>
                <a:latin typeface="Albert Sans"/>
                <a:ea typeface="Albert Sans"/>
                <a:cs typeface="Albert Sans"/>
                <a:sym typeface="Albert Sans"/>
              </a:rPr>
              <a:t>: </a:t>
            </a:r>
            <a:endParaRPr b="1" sz="1600">
              <a:solidFill>
                <a:srgbClr val="00C3B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8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Programming Languages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70" name="Google Shape;370;p58"/>
          <p:cNvSpPr txBox="1"/>
          <p:nvPr/>
        </p:nvSpPr>
        <p:spPr>
          <a:xfrm>
            <a:off x="1089775" y="2166375"/>
            <a:ext cx="5887800" cy="14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Albert Sans"/>
                <a:ea typeface="Albert Sans"/>
                <a:cs typeface="Albert Sans"/>
                <a:sym typeface="Albert Sans"/>
              </a:rPr>
              <a:t>In theory …</a:t>
            </a:r>
            <a:endParaRPr b="1" sz="24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Albert Sans"/>
                <a:ea typeface="Albert Sans"/>
                <a:cs typeface="Albert Sans"/>
                <a:sym typeface="Albert Sans"/>
              </a:rPr>
              <a:t>All languages are equivalent: </a:t>
            </a:r>
            <a:endParaRPr sz="1700">
              <a:latin typeface="Albert Sans"/>
              <a:ea typeface="Albert Sans"/>
              <a:cs typeface="Albert Sans"/>
              <a:sym typeface="Albert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Albert Sans"/>
              <a:buChar char="-"/>
            </a:pPr>
            <a:r>
              <a:rPr lang="en" sz="1700">
                <a:latin typeface="Albert Sans"/>
                <a:ea typeface="Albert Sans"/>
                <a:cs typeface="Albert Sans"/>
                <a:sym typeface="Albert Sans"/>
              </a:rPr>
              <a:t>They are all </a:t>
            </a:r>
            <a:r>
              <a:rPr lang="en" sz="1700">
                <a:solidFill>
                  <a:srgbClr val="00C3B1"/>
                </a:solidFill>
                <a:latin typeface="Albert Sans"/>
                <a:ea typeface="Albert Sans"/>
                <a:cs typeface="Albert Sans"/>
                <a:sym typeface="Albert Sans"/>
              </a:rPr>
              <a:t>Turing-complete</a:t>
            </a:r>
            <a:r>
              <a:rPr lang="en" sz="1700">
                <a:latin typeface="Albert Sans"/>
                <a:ea typeface="Albert Sans"/>
                <a:cs typeface="Albert Sans"/>
                <a:sym typeface="Albert Sans"/>
              </a:rPr>
              <a:t> which means they can compute the same things</a:t>
            </a:r>
            <a:endParaRPr sz="1700"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9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Programming Languages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76" name="Google Shape;376;p59"/>
          <p:cNvSpPr txBox="1"/>
          <p:nvPr/>
        </p:nvSpPr>
        <p:spPr>
          <a:xfrm>
            <a:off x="1089775" y="1175775"/>
            <a:ext cx="5887800" cy="24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Albert Sans"/>
                <a:ea typeface="Albert Sans"/>
                <a:cs typeface="Albert Sans"/>
                <a:sym typeface="Albert Sans"/>
              </a:rPr>
              <a:t>Pragmatically</a:t>
            </a:r>
            <a:r>
              <a:rPr b="1" lang="en" sz="2400">
                <a:latin typeface="Albert Sans"/>
                <a:ea typeface="Albert Sans"/>
                <a:cs typeface="Albert Sans"/>
                <a:sym typeface="Albert Sans"/>
              </a:rPr>
              <a:t> …</a:t>
            </a:r>
            <a:endParaRPr b="1" sz="24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Albert Sans"/>
              <a:buChar char="-"/>
            </a:pPr>
            <a:r>
              <a:rPr lang="en" sz="1700">
                <a:latin typeface="Albert Sans"/>
                <a:ea typeface="Albert Sans"/>
                <a:cs typeface="Albert Sans"/>
                <a:sym typeface="Albert Sans"/>
              </a:rPr>
              <a:t>Do the same things is not all that matters</a:t>
            </a:r>
            <a:endParaRPr sz="17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Albert Sans"/>
                <a:ea typeface="Albert Sans"/>
                <a:cs typeface="Albert Sans"/>
                <a:sym typeface="Albert Sans"/>
              </a:rPr>
              <a:t>A PL needs more things. e.g.</a:t>
            </a:r>
            <a:endParaRPr sz="17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0"/>
          <p:cNvSpPr txBox="1"/>
          <p:nvPr>
            <p:ph idx="429496729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Efficiency</a:t>
            </a:r>
            <a:endParaRPr/>
          </a:p>
        </p:txBody>
      </p:sp>
      <p:pic>
        <p:nvPicPr>
          <p:cNvPr id="382" name="Google Shape;38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3025" y="186500"/>
            <a:ext cx="4362001" cy="4880799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60"/>
          <p:cNvSpPr txBox="1"/>
          <p:nvPr/>
        </p:nvSpPr>
        <p:spPr>
          <a:xfrm>
            <a:off x="824025" y="1568325"/>
            <a:ext cx="2432100" cy="10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42640"/>
                </a:solidFill>
                <a:highlight>
                  <a:srgbClr val="FFFFFF"/>
                </a:highlight>
                <a:latin typeface="Albert Sans"/>
                <a:ea typeface="Albert Sans"/>
                <a:cs typeface="Albert Sans"/>
                <a:sym typeface="Albert Sans"/>
              </a:rPr>
              <a:t>Energy Efficiency Across Programming Languages. How does energy, time and memory relate?</a:t>
            </a:r>
            <a:endParaRPr sz="1300">
              <a:solidFill>
                <a:srgbClr val="142640"/>
              </a:solidFill>
              <a:highlight>
                <a:srgbClr val="FFFFFF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42640"/>
              </a:solidFill>
              <a:highlight>
                <a:srgbClr val="FFFFFF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42640"/>
                </a:solidFill>
                <a:highlight>
                  <a:srgbClr val="FFFFFF"/>
                </a:highlight>
                <a:latin typeface="Albert Sans"/>
                <a:ea typeface="Albert Sans"/>
                <a:cs typeface="Albert Sans"/>
                <a:sym typeface="Albert Sans"/>
              </a:rPr>
              <a:t>R. Pereira, M. Couto et al.</a:t>
            </a:r>
            <a:endParaRPr sz="1300">
              <a:solidFill>
                <a:srgbClr val="142640"/>
              </a:solidFill>
              <a:highlight>
                <a:srgbClr val="FFFFFF"/>
              </a:highlight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84" name="Google Shape;384;p60"/>
          <p:cNvSpPr txBox="1"/>
          <p:nvPr/>
        </p:nvSpPr>
        <p:spPr>
          <a:xfrm>
            <a:off x="824025" y="3455575"/>
            <a:ext cx="2525400" cy="12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Albert Sans"/>
                <a:ea typeface="Albert Sans"/>
                <a:cs typeface="Albert Sans"/>
                <a:sym typeface="Albert Sans"/>
                <a:hlinkClick r:id="rId4"/>
              </a:rPr>
              <a:t>https://greenlab.di.uminho.pt/wp-content/uploads/2017/09/paperSLE.pdf</a:t>
            </a: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1"/>
          <p:cNvSpPr txBox="1"/>
          <p:nvPr>
            <p:ph idx="429496729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Communicative, Pleasant to write, manageable</a:t>
            </a:r>
            <a:endParaRPr/>
          </a:p>
        </p:txBody>
      </p:sp>
      <p:sp>
        <p:nvSpPr>
          <p:cNvPr id="390" name="Google Shape;390;p61"/>
          <p:cNvSpPr txBox="1"/>
          <p:nvPr/>
        </p:nvSpPr>
        <p:spPr>
          <a:xfrm>
            <a:off x="932650" y="1665775"/>
            <a:ext cx="7945500" cy="7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++++++++++[&gt;+++++++&gt;++++++++++&gt;+++&lt;&lt;&lt;-]&gt;++.&gt;+.+++++++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..+++.&gt;++.&lt;&lt;+++++++++++++++.&gt;.+++.------.--------.&gt;+.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1" name="Google Shape;391;p61"/>
          <p:cNvSpPr txBox="1"/>
          <p:nvPr/>
        </p:nvSpPr>
        <p:spPr>
          <a:xfrm>
            <a:off x="720000" y="25932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marR="1397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dk1"/>
                </a:solidFill>
                <a:highlight>
                  <a:srgbClr val="F8F9FA"/>
                </a:highlight>
                <a:latin typeface="Courier New"/>
                <a:ea typeface="Courier New"/>
                <a:cs typeface="Courier New"/>
                <a:sym typeface="Courier New"/>
              </a:rPr>
              <a:t>(=&lt;`#9]~6ZY327Uv4-QsqpMn&amp;+Ij"'E%e{Ab~w=_:]Kw%o44Uqp0/Q?xNvL:`H%c#DD2^WV&gt;gY;dts76qKJImZkj</a:t>
            </a:r>
            <a:endParaRPr sz="1050">
              <a:solidFill>
                <a:schemeClr val="dk1"/>
              </a:solidFill>
              <a:highlight>
                <a:srgbClr val="F8F9F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92" name="Google Shape;392;p61"/>
          <p:cNvSpPr txBox="1"/>
          <p:nvPr/>
        </p:nvSpPr>
        <p:spPr>
          <a:xfrm>
            <a:off x="1010100" y="3335975"/>
            <a:ext cx="301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cout &lt;&lt; “Hello world” &lt;&lt; endl;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93" name="Google Shape;393;p61"/>
          <p:cNvSpPr txBox="1"/>
          <p:nvPr/>
        </p:nvSpPr>
        <p:spPr>
          <a:xfrm>
            <a:off x="1010100" y="4059875"/>
            <a:ext cx="301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System.out.println(“Hello world”);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2"/>
          <p:cNvSpPr txBox="1"/>
          <p:nvPr>
            <p:ph idx="4294967295" type="title"/>
          </p:nvPr>
        </p:nvSpPr>
        <p:spPr>
          <a:xfrm>
            <a:off x="720000" y="445025"/>
            <a:ext cx="770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Reliability</a:t>
            </a:r>
            <a:endParaRPr/>
          </a:p>
        </p:txBody>
      </p:sp>
      <p:pic>
        <p:nvPicPr>
          <p:cNvPr id="399" name="Google Shape;39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913" y="1089875"/>
            <a:ext cx="6408174" cy="3005899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62"/>
          <p:cNvSpPr txBox="1"/>
          <p:nvPr/>
        </p:nvSpPr>
        <p:spPr>
          <a:xfrm>
            <a:off x="891375" y="4333650"/>
            <a:ext cx="7704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Concepts of Programming Languages (R. Sebesta) 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http://www.sci.brooklyn.cuny.edu/~chuang/books/sebesta.pdf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functional programming?</a:t>
            </a:r>
            <a:endParaRPr/>
          </a:p>
        </p:txBody>
      </p:sp>
      <p:sp>
        <p:nvSpPr>
          <p:cNvPr id="218" name="Google Shape;218;p36"/>
          <p:cNvSpPr txBox="1"/>
          <p:nvPr/>
        </p:nvSpPr>
        <p:spPr>
          <a:xfrm>
            <a:off x="837325" y="1329950"/>
            <a:ext cx="7163700" cy="14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Albert Sans"/>
              <a:buChar char="●"/>
            </a:pPr>
            <a:r>
              <a:rPr lang="en" sz="1900">
                <a:latin typeface="Albert Sans"/>
                <a:ea typeface="Albert Sans"/>
                <a:cs typeface="Albert Sans"/>
                <a:sym typeface="Albert Sans"/>
              </a:rPr>
              <a:t>FP is fun (once you know it)</a:t>
            </a:r>
            <a:endParaRPr sz="19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Albert Sans"/>
              <a:buChar char="●"/>
            </a:pPr>
            <a:r>
              <a:rPr lang="en" sz="1900">
                <a:latin typeface="Albert Sans"/>
                <a:ea typeface="Albert Sans"/>
                <a:cs typeface="Albert Sans"/>
                <a:sym typeface="Albert Sans"/>
              </a:rPr>
              <a:t>FP is growing (Python, Haskell, JS, Java, etc.)</a:t>
            </a:r>
            <a:endParaRPr sz="19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Albert Sans"/>
              <a:buChar char="●"/>
            </a:pPr>
            <a:r>
              <a:rPr lang="en" sz="1900">
                <a:latin typeface="Albert Sans"/>
                <a:ea typeface="Albert Sans"/>
                <a:cs typeface="Albert Sans"/>
                <a:sym typeface="Albert Sans"/>
              </a:rPr>
              <a:t>As good programmers, you need to know you tools (which is wider than a “Hello World!”). </a:t>
            </a:r>
            <a:endParaRPr sz="19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19" name="Google Shape;219;p36"/>
          <p:cNvSpPr txBox="1"/>
          <p:nvPr/>
        </p:nvSpPr>
        <p:spPr>
          <a:xfrm>
            <a:off x="608725" y="2862275"/>
            <a:ext cx="7586700" cy="14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So, what is now the objective of you to take this course?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Albert Sans"/>
                <a:ea typeface="Albert Sans"/>
                <a:cs typeface="Albert Sans"/>
                <a:sym typeface="Albert Sans"/>
              </a:rPr>
              <a:t>We wish you to </a:t>
            </a:r>
            <a:r>
              <a:rPr b="1" lang="en" sz="3000">
                <a:latin typeface="Albert Sans"/>
                <a:ea typeface="Albert Sans"/>
                <a:cs typeface="Albert Sans"/>
                <a:sym typeface="Albert Sans"/>
              </a:rPr>
              <a:t>apply this knowledge on resolving problems</a:t>
            </a:r>
            <a:r>
              <a:rPr lang="en" sz="3000">
                <a:latin typeface="Albert Sans"/>
                <a:ea typeface="Albert Sans"/>
                <a:cs typeface="Albert Sans"/>
                <a:sym typeface="Albert Sans"/>
              </a:rPr>
              <a:t> designing high quality programs </a:t>
            </a:r>
            <a:r>
              <a:rPr b="1" lang="en" sz="3000">
                <a:latin typeface="Albert Sans"/>
                <a:ea typeface="Albert Sans"/>
                <a:cs typeface="Albert Sans"/>
                <a:sym typeface="Albert Sans"/>
              </a:rPr>
              <a:t>using functional programming</a:t>
            </a:r>
            <a:endParaRPr b="1" sz="3000"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3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Programming Languages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06" name="Google Shape;406;p63"/>
          <p:cNvSpPr txBox="1"/>
          <p:nvPr/>
        </p:nvSpPr>
        <p:spPr>
          <a:xfrm>
            <a:off x="466950" y="1408000"/>
            <a:ext cx="48246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Why to study PLs?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07" name="Google Shape;407;p63"/>
          <p:cNvSpPr txBox="1"/>
          <p:nvPr/>
        </p:nvSpPr>
        <p:spPr>
          <a:xfrm>
            <a:off x="695550" y="2413600"/>
            <a:ext cx="1913700" cy="12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Different problems require different languages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408" name="Google Shape;40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9225" y="1367300"/>
            <a:ext cx="6141726" cy="334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4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Programming Languages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14" name="Google Shape;414;p64"/>
          <p:cNvSpPr txBox="1"/>
          <p:nvPr/>
        </p:nvSpPr>
        <p:spPr>
          <a:xfrm>
            <a:off x="1904825" y="1568675"/>
            <a:ext cx="5282400" cy="23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lbert Sans"/>
                <a:ea typeface="Albert Sans"/>
                <a:cs typeface="Albert Sans"/>
                <a:sym typeface="Albert Sans"/>
              </a:rPr>
              <a:t>So, the best thing you can do is: </a:t>
            </a:r>
            <a:endParaRPr sz="20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Albert Sans"/>
                <a:ea typeface="Albert Sans"/>
                <a:cs typeface="Albert Sans"/>
                <a:sym typeface="Albert Sans"/>
              </a:rPr>
              <a:t>Know your tools</a:t>
            </a:r>
            <a:endParaRPr b="1" sz="20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lbert Sans"/>
              <a:ea typeface="Albert Sans"/>
              <a:cs typeface="Albert Sans"/>
              <a:sym typeface="Albert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Albert Sans"/>
              <a:buChar char="●"/>
            </a:pPr>
            <a:r>
              <a:rPr lang="en" sz="2000">
                <a:latin typeface="Albert Sans"/>
                <a:ea typeface="Albert Sans"/>
                <a:cs typeface="Albert Sans"/>
                <a:sym typeface="Albert Sans"/>
              </a:rPr>
              <a:t>Choose the right one for the right task</a:t>
            </a:r>
            <a:endParaRPr sz="2000">
              <a:latin typeface="Albert Sans"/>
              <a:ea typeface="Albert Sans"/>
              <a:cs typeface="Albert Sans"/>
              <a:sym typeface="Albert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Albert Sans"/>
              <a:buChar char="●"/>
            </a:pPr>
            <a:r>
              <a:rPr lang="en" sz="2000">
                <a:latin typeface="Albert Sans"/>
                <a:ea typeface="Albert Sans"/>
                <a:cs typeface="Albert Sans"/>
                <a:sym typeface="Albert Sans"/>
              </a:rPr>
              <a:t>Use tools effectively</a:t>
            </a:r>
            <a:endParaRPr sz="2000"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5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What defines a PL?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20" name="Google Shape;420;p65"/>
          <p:cNvSpPr txBox="1"/>
          <p:nvPr/>
        </p:nvSpPr>
        <p:spPr>
          <a:xfrm>
            <a:off x="944425" y="1572150"/>
            <a:ext cx="2521200" cy="27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Albert Sans"/>
                <a:ea typeface="Albert Sans"/>
                <a:cs typeface="Albert Sans"/>
                <a:sym typeface="Albert Sans"/>
              </a:rPr>
              <a:t>Syntax</a:t>
            </a:r>
            <a:endParaRPr b="1"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What sequence of symbols define a valid program?</a:t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The </a:t>
            </a:r>
            <a:r>
              <a:rPr b="1" lang="en" sz="1600">
                <a:latin typeface="Albert Sans"/>
                <a:ea typeface="Albert Sans"/>
                <a:cs typeface="Albert Sans"/>
                <a:sym typeface="Albert Sans"/>
              </a:rPr>
              <a:t>FORM </a:t>
            </a: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of programs</a:t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21" name="Google Shape;421;p65"/>
          <p:cNvSpPr txBox="1"/>
          <p:nvPr/>
        </p:nvSpPr>
        <p:spPr>
          <a:xfrm>
            <a:off x="4898475" y="1572150"/>
            <a:ext cx="3529200" cy="26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Albert Sans"/>
                <a:ea typeface="Albert Sans"/>
                <a:cs typeface="Albert Sans"/>
                <a:sym typeface="Albert Sans"/>
              </a:rPr>
              <a:t>Semantics</a:t>
            </a:r>
            <a:endParaRPr b="1"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How does a program behave? What actions does it perform? What values does it produce?</a:t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The </a:t>
            </a:r>
            <a:r>
              <a:rPr b="1" lang="en" sz="1600">
                <a:latin typeface="Albert Sans"/>
                <a:ea typeface="Albert Sans"/>
                <a:cs typeface="Albert Sans"/>
                <a:sym typeface="Albert Sans"/>
              </a:rPr>
              <a:t>MEANING </a:t>
            </a: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of programs</a:t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</p:txBody>
      </p:sp>
      <p:cxnSp>
        <p:nvCxnSpPr>
          <p:cNvPr id="422" name="Google Shape;422;p65"/>
          <p:cNvCxnSpPr/>
          <p:nvPr/>
        </p:nvCxnSpPr>
        <p:spPr>
          <a:xfrm>
            <a:off x="4225850" y="1364775"/>
            <a:ext cx="0" cy="28005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6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Why not to focus only on syntax?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28" name="Google Shape;428;p66"/>
          <p:cNvSpPr txBox="1"/>
          <p:nvPr/>
        </p:nvSpPr>
        <p:spPr>
          <a:xfrm>
            <a:off x="1003500" y="2229800"/>
            <a:ext cx="7137000" cy="20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Courier New"/>
                <a:ea typeface="Courier New"/>
                <a:cs typeface="Courier New"/>
                <a:sym typeface="Courier New"/>
              </a:rPr>
              <a:t>x[i] 							C</a:t>
            </a:r>
            <a:endParaRPr sz="2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Courier New"/>
                <a:ea typeface="Courier New"/>
                <a:cs typeface="Courier New"/>
                <a:sym typeface="Courier New"/>
              </a:rPr>
              <a:t>		</a:t>
            </a:r>
            <a:endParaRPr sz="2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Courier New"/>
                <a:ea typeface="Courier New"/>
                <a:cs typeface="Courier New"/>
                <a:sym typeface="Courier New"/>
              </a:rPr>
              <a:t>(vector-ref x i)			Scheme</a:t>
            </a:r>
            <a:endParaRPr sz="2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Courier New"/>
                <a:ea typeface="Courier New"/>
                <a:cs typeface="Courier New"/>
                <a:sym typeface="Courier New"/>
              </a:rPr>
              <a:t>X[i]								Java</a:t>
            </a:r>
            <a:endParaRPr sz="2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9" name="Google Shape;429;p66"/>
          <p:cNvSpPr txBox="1"/>
          <p:nvPr/>
        </p:nvSpPr>
        <p:spPr>
          <a:xfrm>
            <a:off x="1003500" y="13886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Three ways of expressing: </a:t>
            </a:r>
            <a:r>
              <a:rPr lang="en" sz="1800">
                <a:solidFill>
                  <a:srgbClr val="00C3B1"/>
                </a:solidFill>
                <a:latin typeface="Albert Sans"/>
                <a:ea typeface="Albert Sans"/>
                <a:cs typeface="Albert Sans"/>
                <a:sym typeface="Albert Sans"/>
              </a:rPr>
              <a:t>“retrieve the i-th element of array x”</a:t>
            </a: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 in different programming languages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7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Why not to focus only on syntax?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35" name="Google Shape;435;p67"/>
          <p:cNvSpPr txBox="1"/>
          <p:nvPr/>
        </p:nvSpPr>
        <p:spPr>
          <a:xfrm>
            <a:off x="1443150" y="1368600"/>
            <a:ext cx="62577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lbert Sans"/>
                <a:ea typeface="Albert Sans"/>
                <a:cs typeface="Albert Sans"/>
                <a:sym typeface="Albert Sans"/>
              </a:rPr>
              <a:t>Although the three looked similar, these expressions mean different things</a:t>
            </a:r>
            <a:endParaRPr sz="20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36" name="Google Shape;436;p67"/>
          <p:cNvSpPr txBox="1"/>
          <p:nvPr/>
        </p:nvSpPr>
        <p:spPr>
          <a:xfrm>
            <a:off x="1497000" y="2720200"/>
            <a:ext cx="6257700" cy="20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lbert Sans"/>
                <a:ea typeface="Albert Sans"/>
                <a:cs typeface="Albert Sans"/>
                <a:sym typeface="Albert Sans"/>
              </a:rPr>
              <a:t>Therefore: </a:t>
            </a:r>
            <a:endParaRPr sz="20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Albert Sans"/>
                <a:ea typeface="Albert Sans"/>
                <a:cs typeface="Albert Sans"/>
                <a:sym typeface="Albert Sans"/>
              </a:rPr>
              <a:t>Do not get too emotional about the syntax</a:t>
            </a:r>
            <a:endParaRPr b="1" sz="22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Albert Sans"/>
                <a:ea typeface="Albert Sans"/>
                <a:cs typeface="Albert Sans"/>
                <a:sym typeface="Albert Sans"/>
              </a:rPr>
              <a:t>Do not fall in love with the syntax</a:t>
            </a:r>
            <a:endParaRPr b="1" sz="2200"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8"/>
          <p:cNvSpPr txBox="1"/>
          <p:nvPr/>
        </p:nvSpPr>
        <p:spPr>
          <a:xfrm>
            <a:off x="465175" y="323400"/>
            <a:ext cx="7137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Why not to focus only on syntax?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42" name="Google Shape;442;p68"/>
          <p:cNvSpPr txBox="1"/>
          <p:nvPr/>
        </p:nvSpPr>
        <p:spPr>
          <a:xfrm>
            <a:off x="1497000" y="1272400"/>
            <a:ext cx="62577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Albert Sans"/>
                <a:ea typeface="Albert Sans"/>
                <a:cs typeface="Albert Sans"/>
                <a:sym typeface="Albert Sans"/>
              </a:rPr>
              <a:t>Do not get too emotional about the syntax</a:t>
            </a:r>
            <a:endParaRPr b="1" sz="22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Albert Sans"/>
                <a:ea typeface="Albert Sans"/>
                <a:cs typeface="Albert Sans"/>
                <a:sym typeface="Albert Sans"/>
              </a:rPr>
              <a:t>Do not fall in love with the syntax</a:t>
            </a:r>
            <a:endParaRPr b="1" sz="22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43" name="Google Shape;443;p68"/>
          <p:cNvSpPr txBox="1"/>
          <p:nvPr/>
        </p:nvSpPr>
        <p:spPr>
          <a:xfrm>
            <a:off x="2408100" y="2489100"/>
            <a:ext cx="5502300" cy="20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ourier New"/>
                <a:ea typeface="Courier New"/>
                <a:cs typeface="Courier New"/>
                <a:sym typeface="Courier New"/>
              </a:rPr>
              <a:t>3 + 4			infix notation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ourier New"/>
                <a:ea typeface="Courier New"/>
                <a:cs typeface="Courier New"/>
                <a:sym typeface="Courier New"/>
              </a:rPr>
              <a:t>(+ 3 4)		prefix notation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ourier New"/>
                <a:ea typeface="Courier New"/>
                <a:cs typeface="Courier New"/>
                <a:sym typeface="Courier New"/>
              </a:rPr>
              <a:t>(3 4 +)		postfix notation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9"/>
          <p:cNvSpPr txBox="1"/>
          <p:nvPr/>
        </p:nvSpPr>
        <p:spPr>
          <a:xfrm>
            <a:off x="1142850" y="1985250"/>
            <a:ext cx="71631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Albert Sans"/>
                <a:ea typeface="Albert Sans"/>
                <a:cs typeface="Albert Sans"/>
                <a:sym typeface="Albert Sans"/>
              </a:rPr>
              <a:t>Just semantics. That’s all there is. </a:t>
            </a:r>
            <a:endParaRPr b="1" sz="30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Albert Sans"/>
              <a:ea typeface="Albert Sans"/>
              <a:cs typeface="Albert Sans"/>
              <a:sym typeface="Albert Sans"/>
            </a:endParaRPr>
          </a:p>
          <a:p>
            <a:pPr indent="-381000" lvl="0" marL="457200" rtl="0" algn="r">
              <a:spcBef>
                <a:spcPts val="0"/>
              </a:spcBef>
              <a:spcAft>
                <a:spcPts val="0"/>
              </a:spcAft>
              <a:buSzPts val="2400"/>
              <a:buFont typeface="Albert Sans"/>
              <a:buChar char="-"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Shriram Krishnamurthi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0"/>
          <p:cNvSpPr txBox="1"/>
          <p:nvPr/>
        </p:nvSpPr>
        <p:spPr>
          <a:xfrm>
            <a:off x="465175" y="323400"/>
            <a:ext cx="82425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But, how do we describe semantics?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54" name="Google Shape;454;p70"/>
          <p:cNvSpPr txBox="1"/>
          <p:nvPr/>
        </p:nvSpPr>
        <p:spPr>
          <a:xfrm>
            <a:off x="719650" y="1315400"/>
            <a:ext cx="67230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Natural language is not well-suited, it is too </a:t>
            </a:r>
            <a:r>
              <a:rPr b="1" lang="en" sz="1800">
                <a:latin typeface="Albert Sans"/>
                <a:ea typeface="Albert Sans"/>
                <a:cs typeface="Albert Sans"/>
                <a:sym typeface="Albert Sans"/>
              </a:rPr>
              <a:t>imprecise</a:t>
            </a: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!!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55" name="Google Shape;455;p70"/>
          <p:cNvSpPr txBox="1"/>
          <p:nvPr/>
        </p:nvSpPr>
        <p:spPr>
          <a:xfrm>
            <a:off x="719650" y="1848800"/>
            <a:ext cx="7988100" cy="18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Albert Sans"/>
                <a:ea typeface="Albert Sans"/>
                <a:cs typeface="Albert Sans"/>
                <a:sym typeface="Albert Sans"/>
              </a:rPr>
              <a:t>Mathematic</a:t>
            </a: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 is an option: 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bert Sans"/>
              <a:buChar char="-"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Denotational: Mathematical meaning to each program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bert Sans"/>
              <a:buChar char="-"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Axiomatic: Logical relationship between the properties before and after the execution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bert Sans"/>
              <a:buChar char="-"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Operational: Sequence of computational steps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56" name="Google Shape;456;p70"/>
          <p:cNvSpPr txBox="1"/>
          <p:nvPr/>
        </p:nvSpPr>
        <p:spPr>
          <a:xfrm>
            <a:off x="804350" y="3818175"/>
            <a:ext cx="7703400" cy="9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So, we can use an </a:t>
            </a:r>
            <a:r>
              <a:rPr b="1" lang="en" sz="1800">
                <a:latin typeface="Albert Sans"/>
                <a:ea typeface="Albert Sans"/>
                <a:cs typeface="Albert Sans"/>
                <a:sym typeface="Albert Sans"/>
              </a:rPr>
              <a:t>“in-between” approach</a:t>
            </a:r>
            <a:endParaRPr b="1"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bert Sans"/>
              <a:buChar char="-"/>
            </a:pPr>
            <a:r>
              <a:rPr b="1" lang="en" sz="1800">
                <a:latin typeface="Albert Sans"/>
                <a:ea typeface="Albert Sans"/>
                <a:cs typeface="Albert Sans"/>
                <a:sym typeface="Albert Sans"/>
              </a:rPr>
              <a:t>Interpreter</a:t>
            </a: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: The interpreter </a:t>
            </a:r>
            <a:r>
              <a:rPr b="1" lang="en" sz="1800">
                <a:latin typeface="Albert Sans"/>
                <a:ea typeface="Albert Sans"/>
                <a:cs typeface="Albert Sans"/>
                <a:sym typeface="Albert Sans"/>
              </a:rPr>
              <a:t>executes the program (step by step)</a:t>
            </a: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 and returns its output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1"/>
          <p:cNvSpPr txBox="1"/>
          <p:nvPr/>
        </p:nvSpPr>
        <p:spPr>
          <a:xfrm>
            <a:off x="465175" y="323400"/>
            <a:ext cx="8242500" cy="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How does an interpreter works?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62" name="Google Shape;462;p71"/>
          <p:cNvSpPr txBox="1"/>
          <p:nvPr/>
        </p:nvSpPr>
        <p:spPr>
          <a:xfrm>
            <a:off x="924400" y="1323900"/>
            <a:ext cx="72231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To explain a language, write an interpreter for it!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bert Sans"/>
              <a:buChar char="-"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Writing forces understanding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bert Sans"/>
              <a:buChar char="-"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Allows executions and incremental modifications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63" name="Google Shape;463;p71"/>
          <p:cNvSpPr txBox="1"/>
          <p:nvPr/>
        </p:nvSpPr>
        <p:spPr>
          <a:xfrm>
            <a:off x="924400" y="2314500"/>
            <a:ext cx="72231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However, you write an interpreter as a program in a PL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bert Sans"/>
              <a:buChar char="-"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Use a simple language with mathematical foundations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464" name="Google Shape;464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9600" y="3143374"/>
            <a:ext cx="5292676" cy="186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2"/>
          <p:cNvSpPr txBox="1"/>
          <p:nvPr/>
        </p:nvSpPr>
        <p:spPr>
          <a:xfrm>
            <a:off x="465175" y="323400"/>
            <a:ext cx="8242500" cy="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lbert Sans"/>
                <a:ea typeface="Albert Sans"/>
                <a:cs typeface="Albert Sans"/>
                <a:sym typeface="Albert Sans"/>
              </a:rPr>
              <a:t>Scheme</a:t>
            </a:r>
            <a:endParaRPr sz="36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70" name="Google Shape;470;p72"/>
          <p:cNvSpPr txBox="1"/>
          <p:nvPr/>
        </p:nvSpPr>
        <p:spPr>
          <a:xfrm>
            <a:off x="1154875" y="1212350"/>
            <a:ext cx="68631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LISP dialect, developed in 1975 - 1980 (MIT AI Lab)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Functional programming language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Small core + powerful extension tools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Albert Sans"/>
                <a:ea typeface="Albert Sans"/>
                <a:cs typeface="Albert Sans"/>
                <a:sym typeface="Albert Sans"/>
                <a:hlinkClick r:id="rId3"/>
              </a:rPr>
              <a:t>https://racket-lang.org</a:t>
            </a: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471" name="Google Shape;471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15325" y="2045050"/>
            <a:ext cx="2045650" cy="204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Contents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25" name="Google Shape;225;p37"/>
          <p:cNvGraphicFramePr/>
          <p:nvPr/>
        </p:nvGraphicFramePr>
        <p:xfrm>
          <a:off x="520650" y="1328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{D403E433-7BF4-4A8D-B075-5E456D9321FD}</a:tableStyleId>
              </a:tblPr>
              <a:tblGrid>
                <a:gridCol w="2368125"/>
                <a:gridCol w="5335875"/>
              </a:tblGrid>
              <a:tr h="44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 u="sng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Section</a:t>
                      </a:r>
                      <a:endParaRPr b="1" sz="1500" u="sng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Content</a:t>
                      </a:r>
                      <a:endParaRPr b="1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Basics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Racket, functions, pattern matching, induction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Substitution + Functions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Substitution, variables, first class and first order functions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Laziness + Recursion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Eager and lazy evaluation, Y operator, tail recursion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Mutation + State</a:t>
                      </a: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 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Variable, mutable boxes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Macros + Advanced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Extending programming languages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3"/>
          <p:cNvSpPr txBox="1"/>
          <p:nvPr/>
        </p:nvSpPr>
        <p:spPr>
          <a:xfrm>
            <a:off x="450750" y="1753450"/>
            <a:ext cx="7496700" cy="28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Semantics is the most important component of a PL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lbert Sans"/>
                <a:ea typeface="Albert Sans"/>
                <a:cs typeface="Albert Sans"/>
                <a:sym typeface="Albert Sans"/>
              </a:rPr>
              <a:t>Understanding the different mechanisms of PLs + semantics is fundamental for using effectively.</a:t>
            </a:r>
            <a:endParaRPr sz="240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77" name="Google Shape;477;p7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next class</a:t>
            </a:r>
            <a:endParaRPr/>
          </a:p>
        </p:txBody>
      </p:sp>
      <p:sp>
        <p:nvSpPr>
          <p:cNvPr id="483" name="Google Shape;483;p74"/>
          <p:cNvSpPr txBox="1"/>
          <p:nvPr>
            <p:ph idx="1" type="body"/>
          </p:nvPr>
        </p:nvSpPr>
        <p:spPr>
          <a:xfrm>
            <a:off x="732775" y="2128925"/>
            <a:ext cx="7014600" cy="21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Basic Guide for Racket Language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/>
              <a:t>Primitives + Data Structures</a:t>
            </a: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31" name="Google Shape;231;p38"/>
          <p:cNvGraphicFramePr/>
          <p:nvPr/>
        </p:nvGraphicFramePr>
        <p:xfrm>
          <a:off x="520650" y="1328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{D403E433-7BF4-4A8D-B075-5E456D9321FD}</a:tableStyleId>
              </a:tblPr>
              <a:tblGrid>
                <a:gridCol w="2351175"/>
                <a:gridCol w="830325"/>
                <a:gridCol w="4522500"/>
              </a:tblGrid>
              <a:tr h="44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 u="sng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Section</a:t>
                      </a:r>
                      <a:endParaRPr b="1" sz="1500" u="sng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Points</a:t>
                      </a:r>
                      <a:endParaRPr b="1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What to expect?</a:t>
                      </a:r>
                      <a:endParaRPr b="1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Basics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Brain Test, 1 Practice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Substitution + Functions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35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Brain Test, 2 Practices, 1 Presentation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Laziness + Recursion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Brain Test, 1 Practice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Mutation + State</a:t>
                      </a: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 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Brain Test, 1 Practice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Macros + Advanced</a:t>
                      </a:r>
                      <a:endParaRPr b="1" sz="150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Brain Test</a:t>
                      </a:r>
                      <a:endParaRPr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237" name="Google Shape;237;p39"/>
          <p:cNvSpPr txBox="1"/>
          <p:nvPr/>
        </p:nvSpPr>
        <p:spPr>
          <a:xfrm>
            <a:off x="757575" y="1115525"/>
            <a:ext cx="6937800" cy="19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Participation + Assistance = 10 points. 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However, you must earn them. Each class your assistance will be registered by your written answer to a question sent to the teacher. 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If there is a </a:t>
            </a: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heavy task that you fulfill during the class, there will be extra points.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Albert Sans"/>
                <a:ea typeface="Albert Sans"/>
                <a:cs typeface="Albert Sans"/>
                <a:sym typeface="Albert Sans"/>
              </a:rPr>
              <a:t>Your final exam is a project</a:t>
            </a: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(Presentation + Defense)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Basis</a:t>
            </a:r>
            <a:endParaRPr/>
          </a:p>
        </p:txBody>
      </p:sp>
      <p:pic>
        <p:nvPicPr>
          <p:cNvPr id="243" name="Google Shape;24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5250" y="1614038"/>
            <a:ext cx="1693624" cy="225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0"/>
          <p:cNvPicPr preferRelativeResize="0"/>
          <p:nvPr/>
        </p:nvPicPr>
        <p:blipFill rotWithShape="1">
          <a:blip r:embed="rId4">
            <a:alphaModFix/>
          </a:blip>
          <a:srcRect b="0" l="7452" r="13093" t="0"/>
          <a:stretch/>
        </p:blipFill>
        <p:spPr>
          <a:xfrm>
            <a:off x="6512738" y="1614038"/>
            <a:ext cx="1548351" cy="225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8603" y="1619825"/>
            <a:ext cx="1693625" cy="2247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7024" y="1614050"/>
            <a:ext cx="1693627" cy="2265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1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Bibliography</a:t>
            </a:r>
            <a:endParaRPr/>
          </a:p>
        </p:txBody>
      </p:sp>
      <p:sp>
        <p:nvSpPr>
          <p:cNvPr id="252" name="Google Shape;252;p41"/>
          <p:cNvSpPr txBox="1"/>
          <p:nvPr/>
        </p:nvSpPr>
        <p:spPr>
          <a:xfrm>
            <a:off x="720000" y="1249325"/>
            <a:ext cx="6698400" cy="30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bert Sans"/>
              <a:buChar char="●"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PrePLAI (E.Tanter) </a:t>
            </a: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(</a:t>
            </a:r>
            <a:r>
              <a:rPr lang="en" u="sng">
                <a:solidFill>
                  <a:schemeClr val="hlink"/>
                </a:solidFill>
                <a:latin typeface="Albert Sans"/>
                <a:ea typeface="Albert Sans"/>
                <a:cs typeface="Albert Sans"/>
                <a:sym typeface="Albert Sans"/>
                <a:hlinkClick r:id="rId3"/>
              </a:rPr>
              <a:t>https://users.dcc.uchile.cl/~etanter/preplai/index.html</a:t>
            </a: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)</a:t>
            </a: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sz="1800">
              <a:latin typeface="Albert Sans"/>
              <a:ea typeface="Albert Sans"/>
              <a:cs typeface="Albert Sans"/>
              <a:sym typeface="Albert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bert Sans"/>
              <a:buChar char="●"/>
            </a:pP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Programming Languages: Application and </a:t>
            </a: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Interpretation</a:t>
            </a:r>
            <a:r>
              <a:rPr lang="en" sz="1800">
                <a:latin typeface="Albert Sans"/>
                <a:ea typeface="Albert Sans"/>
                <a:cs typeface="Albert Sans"/>
                <a:sym typeface="Albert Sans"/>
              </a:rPr>
              <a:t> (S. Krishnamurthi) </a:t>
            </a: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(</a:t>
            </a:r>
            <a:r>
              <a:rPr lang="en" u="sng">
                <a:solidFill>
                  <a:schemeClr val="hlink"/>
                </a:solidFill>
                <a:latin typeface="Albert Sans"/>
                <a:ea typeface="Albert Sans"/>
                <a:cs typeface="Albert Sans"/>
                <a:sym typeface="Albert Sans"/>
                <a:hlinkClick r:id="rId4"/>
              </a:rPr>
              <a:t>https://pleiad.cl/_media/teaching/cc4101/plai-2007-04-26.pdf</a:t>
            </a: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)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Other references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lbert Sans"/>
              <a:buChar char="●"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Grokking Simplicity: Taming Complex Software with Functional Thinking (E. Normand)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lbert Sans"/>
              <a:buChar char="●"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Essentials of Programming Languages (D. Friedman, M. Wand, C. Haynes)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lbert Sans"/>
              <a:buChar char="●"/>
            </a:pPr>
            <a:r>
              <a:rPr lang="en">
                <a:latin typeface="Albert Sans"/>
                <a:ea typeface="Albert Sans"/>
                <a:cs typeface="Albert Sans"/>
                <a:sym typeface="Albert Sans"/>
              </a:rPr>
              <a:t>The Little Schemer (D. Friedman, M. Felleisen)</a:t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Rules</a:t>
            </a:r>
            <a:endParaRPr/>
          </a:p>
        </p:txBody>
      </p:sp>
      <p:sp>
        <p:nvSpPr>
          <p:cNvPr id="258" name="Google Shape;258;p42"/>
          <p:cNvSpPr txBox="1"/>
          <p:nvPr/>
        </p:nvSpPr>
        <p:spPr>
          <a:xfrm>
            <a:off x="784150" y="1289200"/>
            <a:ext cx="65523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Arrive on time (you may write the teacher if there is a </a:t>
            </a:r>
            <a:r>
              <a:rPr lang="en" sz="1600" u="sng">
                <a:latin typeface="Albert Sans"/>
                <a:ea typeface="Albert Sans"/>
                <a:cs typeface="Albert Sans"/>
                <a:sym typeface="Albert Sans"/>
              </a:rPr>
              <a:t>heavy </a:t>
            </a: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reason you’ll be late). </a:t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Pay attention, if not, do not distract the others. </a:t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Analysis Consulting by Slidesgo">
  <a:themeElements>
    <a:clrScheme name="Simple Light">
      <a:dk1>
        <a:srgbClr val="000000"/>
      </a:dk1>
      <a:lt1>
        <a:srgbClr val="FFFFFF"/>
      </a:lt1>
      <a:dk2>
        <a:srgbClr val="207368"/>
      </a:dk2>
      <a:lt2>
        <a:srgbClr val="9EC0BE"/>
      </a:lt2>
      <a:accent1>
        <a:srgbClr val="B185B4"/>
      </a:accent1>
      <a:accent2>
        <a:srgbClr val="A6C1D8"/>
      </a:accent2>
      <a:accent3>
        <a:srgbClr val="224141"/>
      </a:accent3>
      <a:accent4>
        <a:srgbClr val="E3E8E8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